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embeddedFontLst>
    <p:embeddedFont>
      <p:font typeface="Century Gothic" panose="020B0502020202020204" pitchFamily="34" charset="0"/>
      <p:regular r:id="rId43"/>
      <p:bold r:id="rId44"/>
      <p:italic r:id="rId45"/>
      <p:boldItalic r:id="rId46"/>
    </p:embeddedFont>
    <p:embeddedFont>
      <p:font typeface="Garamond" panose="02020404030301010803" pitchFamily="18" charset="0"/>
      <p:regular r:id="rId47"/>
      <p:bold r:id="rId48"/>
      <p: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ixursbw0cfA1h8orC80MkRQhjC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b5fb1d8a1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1b5fb1d8a1_2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b5fb1d8a1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b5fb1d8a1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b5fb1d8a1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b5fb1d8a1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1b5ead18a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11b5ead18a0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1b5fb1d8a1_2_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1b5fb1d8a1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22836e59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122836e598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1b5fb1d8a1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1b5fb1d8a1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1b5fb1d8a1_2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1b5fb1d8a1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b5fb1d8a1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b5fb1d8a1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1b5fb1d8a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11b5fb1d8a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1b5ead1f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11b5ead1fd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b5ead1f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b5ead1fd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b5ead200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11b5ead2000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1b5ead1fd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11b5ead1fd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b5ead18a0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1b5ead18a0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b5ead1fd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11b5ead1fdb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1b5ead1fd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11b5ead1fdb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b5ead200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11b5ead200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b5fb1d8a1_3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b5fb1d8a1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b5fb1d8a1_3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1b5fb1d8a1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1b5fb1d8a1_3_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1b5fb1d8a1_3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b5fb1d8a1_3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b5fb1d8a1_3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b5fb1d8a1_3_1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b5fb1d8a1_3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1b5fb1d8a1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1b5fb1d8a1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1b5fb1d8a1_3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1b5fb1d8a1_3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b5ead18a0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1b5ead18a0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b5fb1d8a1_3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b5fb1d8a1_3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b5ead18a0_6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1b5ead18a0_6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b5ead18a0_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11b5ead18a0_6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1b5ead18a0_6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11b5ead18a0_6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b5ead18a0_6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11b5ead18a0_6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b5ead18a0_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11b5ead18a0_9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gradFill>
          <a:gsLst>
            <a:gs pos="0">
              <a:srgbClr val="E1DBC9"/>
            </a:gs>
            <a:gs pos="77000">
              <a:srgbClr val="C8C1B0"/>
            </a:gs>
            <a:gs pos="100000">
              <a:srgbClr val="C0BAAA"/>
            </a:gs>
          </a:gsLst>
          <a:lin ang="5400000" scaled="0"/>
        </a:gradFill>
        <a:effectLst/>
      </p:bgPr>
    </p:bg>
    <p:spTree>
      <p:nvGrpSpPr>
        <p:cNvPr id="1" name="Shape 12"/>
        <p:cNvGrpSpPr/>
        <p:nvPr/>
      </p:nvGrpSpPr>
      <p:grpSpPr>
        <a:xfrm>
          <a:off x="0" y="0"/>
          <a:ext cx="0" cy="0"/>
          <a:chOff x="0" y="0"/>
          <a:chExt cx="0" cy="0"/>
        </a:xfrm>
      </p:grpSpPr>
      <p:sp>
        <p:nvSpPr>
          <p:cNvPr id="13" name="Google Shape;13;p4"/>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
          <p:cNvSpPr/>
          <p:nvPr/>
        </p:nvSpPr>
        <p:spPr>
          <a:xfrm>
            <a:off x="1307870" y="1267730"/>
            <a:ext cx="9576262" cy="4307950"/>
          </a:xfrm>
          <a:prstGeom prst="rect">
            <a:avLst/>
          </a:prstGeom>
          <a:solidFill>
            <a:schemeClr val="lt1"/>
          </a:solidFill>
          <a:ln>
            <a:noFill/>
          </a:ln>
          <a:effectLst>
            <a:outerShdw blurRad="50800" algn="ctr" rotWithShape="0">
              <a:srgbClr val="000000">
                <a:alpha val="6509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
          <p:cNvSpPr/>
          <p:nvPr/>
        </p:nvSpPr>
        <p:spPr>
          <a:xfrm>
            <a:off x="1447801"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4"/>
          <p:cNvGrpSpPr/>
          <p:nvPr/>
        </p:nvGrpSpPr>
        <p:grpSpPr>
          <a:xfrm>
            <a:off x="5250180" y="1267730"/>
            <a:ext cx="1691640" cy="645295"/>
            <a:chOff x="5318306" y="1386268"/>
            <a:chExt cx="1567331" cy="645295"/>
          </a:xfrm>
        </p:grpSpPr>
        <p:cxnSp>
          <p:nvCxnSpPr>
            <p:cNvPr id="18" name="Google Shape;18;p4"/>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19" name="Google Shape;19;p4"/>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20" name="Google Shape;20;p4"/>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21" name="Google Shape;21;p4"/>
          <p:cNvSpPr txBox="1">
            <a:spLocks noGrp="1"/>
          </p:cNvSpPr>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a:buNone/>
              <a:defRPr sz="7200" b="0" cap="none">
                <a:solidFill>
                  <a:srgbClr val="262626"/>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500"/>
              </a:spcBef>
              <a:spcAft>
                <a:spcPts val="0"/>
              </a:spcAft>
              <a:buSzPts val="1600"/>
              <a:buNone/>
              <a:defRPr sz="1600"/>
            </a:lvl2pPr>
            <a:lvl3pPr lvl="2" algn="ctr">
              <a:lnSpc>
                <a:spcPct val="100000"/>
              </a:lnSpc>
              <a:spcBef>
                <a:spcPts val="500"/>
              </a:spcBef>
              <a:spcAft>
                <a:spcPts val="0"/>
              </a:spcAft>
              <a:buSzPts val="1600"/>
              <a:buNone/>
              <a:defRPr sz="16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100000"/>
              </a:lnSpc>
              <a:spcBef>
                <a:spcPts val="500"/>
              </a:spcBef>
              <a:spcAft>
                <a:spcPts val="0"/>
              </a:spcAft>
              <a:buSzPts val="1600"/>
              <a:buNone/>
              <a:defRPr sz="1600"/>
            </a:lvl6pPr>
            <a:lvl7pPr lvl="6" algn="ctr">
              <a:lnSpc>
                <a:spcPct val="100000"/>
              </a:lnSpc>
              <a:spcBef>
                <a:spcPts val="500"/>
              </a:spcBef>
              <a:spcAft>
                <a:spcPts val="0"/>
              </a:spcAft>
              <a:buSzPts val="1600"/>
              <a:buNone/>
              <a:defRPr sz="1600"/>
            </a:lvl7pPr>
            <a:lvl8pPr lvl="7" algn="ctr">
              <a:lnSpc>
                <a:spcPct val="100000"/>
              </a:lnSpc>
              <a:spcBef>
                <a:spcPts val="500"/>
              </a:spcBef>
              <a:spcAft>
                <a:spcPts val="0"/>
              </a:spcAft>
              <a:buSzPts val="1600"/>
              <a:buNone/>
              <a:defRPr sz="1600"/>
            </a:lvl8pPr>
            <a:lvl9pPr lvl="8" algn="ctr">
              <a:lnSpc>
                <a:spcPct val="100000"/>
              </a:lnSpc>
              <a:spcBef>
                <a:spcPts val="500"/>
              </a:spcBef>
              <a:spcAft>
                <a:spcPts val="0"/>
              </a:spcAft>
              <a:buSzPts val="1600"/>
              <a:buNone/>
              <a:defRPr sz="1600"/>
            </a:lvl9pPr>
          </a:lstStyle>
          <a:p>
            <a:endParaRPr/>
          </a:p>
        </p:txBody>
      </p:sp>
      <p:sp>
        <p:nvSpPr>
          <p:cNvPr id="23" name="Google Shape;23;p4"/>
          <p:cNvSpPr txBox="1">
            <a:spLocks noGrp="1"/>
          </p:cNvSpPr>
          <p:nvPr>
            <p:ph type="dt" idx="10"/>
          </p:nvPr>
        </p:nvSpPr>
        <p:spPr>
          <a:xfrm>
            <a:off x="5318760" y="1341255"/>
            <a:ext cx="1554480" cy="52721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1453896" y="5211060"/>
            <a:ext cx="5905500"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sldNum" idx="12"/>
          </p:nvPr>
        </p:nvSpPr>
        <p:spPr>
          <a:xfrm>
            <a:off x="8606919" y="5212080"/>
            <a:ext cx="2111881" cy="2286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body" idx="1"/>
          </p:nvPr>
        </p:nvSpPr>
        <p:spPr>
          <a:xfrm rot="5400000">
            <a:off x="4130040" y="-960120"/>
            <a:ext cx="3931920" cy="10058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93" name="Google Shape;93;p13"/>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3"/>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3"/>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rot="5400000">
            <a:off x="7543800" y="2209800"/>
            <a:ext cx="5257800" cy="2362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body" idx="1"/>
          </p:nvPr>
        </p:nvSpPr>
        <p:spPr>
          <a:xfrm rot="5400000">
            <a:off x="2247900" y="-647700"/>
            <a:ext cx="5257800" cy="8077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99" name="Google Shape;99;p14"/>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a:lvl1pPr>
            <a:lvl2pPr marL="914400" lvl="1" indent="-342900" algn="l">
              <a:lnSpc>
                <a:spcPct val="100000"/>
              </a:lnSpc>
              <a:spcBef>
                <a:spcPts val="500"/>
              </a:spcBef>
              <a:spcAft>
                <a:spcPts val="0"/>
              </a:spcAft>
              <a:buSzPts val="1800"/>
              <a:buChar char="◦"/>
              <a:defRPr/>
            </a:lvl2pPr>
            <a:lvl3pPr marL="1371600" lvl="2" indent="-342900" algn="l">
              <a:lnSpc>
                <a:spcPct val="100000"/>
              </a:lnSpc>
              <a:spcBef>
                <a:spcPts val="500"/>
              </a:spcBef>
              <a:spcAft>
                <a:spcPts val="0"/>
              </a:spcAft>
              <a:buSzPts val="1800"/>
              <a:buChar char="◦"/>
              <a:defRPr/>
            </a:lvl3pPr>
            <a:lvl4pPr marL="1828800" lvl="3" indent="-342900" algn="l">
              <a:lnSpc>
                <a:spcPct val="100000"/>
              </a:lnSpc>
              <a:spcBef>
                <a:spcPts val="500"/>
              </a:spcBef>
              <a:spcAft>
                <a:spcPts val="0"/>
              </a:spcAft>
              <a:buSzPts val="1800"/>
              <a:buChar char="◦"/>
              <a:defRPr/>
            </a:lvl4pPr>
            <a:lvl5pPr marL="2286000" lvl="4" indent="-342900" algn="l">
              <a:lnSpc>
                <a:spcPct val="100000"/>
              </a:lnSpc>
              <a:spcBef>
                <a:spcPts val="500"/>
              </a:spcBef>
              <a:spcAft>
                <a:spcPts val="0"/>
              </a:spcAft>
              <a:buSzPts val="1800"/>
              <a:buChar char="◦"/>
              <a:defRPr/>
            </a:lvl5pPr>
            <a:lvl6pPr marL="2743200" lvl="5" indent="-342900" algn="l">
              <a:lnSpc>
                <a:spcPct val="100000"/>
              </a:lnSpc>
              <a:spcBef>
                <a:spcPts val="500"/>
              </a:spcBef>
              <a:spcAft>
                <a:spcPts val="0"/>
              </a:spcAft>
              <a:buSzPts val="1800"/>
              <a:buChar char="◦"/>
              <a:defRPr/>
            </a:lvl6pPr>
            <a:lvl7pPr marL="3200400" lvl="6" indent="-342900" algn="l">
              <a:lnSpc>
                <a:spcPct val="100000"/>
              </a:lnSpc>
              <a:spcBef>
                <a:spcPts val="500"/>
              </a:spcBef>
              <a:spcAft>
                <a:spcPts val="0"/>
              </a:spcAft>
              <a:buSzPts val="1800"/>
              <a:buChar char="◦"/>
              <a:defRPr/>
            </a:lvl7pPr>
            <a:lvl8pPr marL="3657600" lvl="7" indent="-342900" algn="l">
              <a:lnSpc>
                <a:spcPct val="100000"/>
              </a:lnSpc>
              <a:spcBef>
                <a:spcPts val="500"/>
              </a:spcBef>
              <a:spcAft>
                <a:spcPts val="0"/>
              </a:spcAft>
              <a:buSzPts val="1800"/>
              <a:buChar char="◦"/>
              <a:defRPr/>
            </a:lvl8pPr>
            <a:lvl9pPr marL="4114800" lvl="8" indent="-342900" algn="l">
              <a:lnSpc>
                <a:spcPct val="100000"/>
              </a:lnSpc>
              <a:spcBef>
                <a:spcPts val="500"/>
              </a:spcBef>
              <a:spcAft>
                <a:spcPts val="0"/>
              </a:spcAft>
              <a:buSzPts val="1800"/>
              <a:buChar char="◦"/>
              <a:defRPr/>
            </a:lvl9pPr>
          </a:lstStyle>
          <a:p>
            <a:endParaRPr/>
          </a:p>
        </p:txBody>
      </p:sp>
      <p:sp>
        <p:nvSpPr>
          <p:cNvPr id="29" name="Google Shape;29;p5"/>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gradFill>
          <a:gsLst>
            <a:gs pos="0">
              <a:srgbClr val="E1DBC9"/>
            </a:gs>
            <a:gs pos="77000">
              <a:srgbClr val="C8C1B0"/>
            </a:gs>
            <a:gs pos="100000">
              <a:srgbClr val="C0BAAA"/>
            </a:gs>
          </a:gsLst>
          <a:lin ang="5400000" scaled="0"/>
        </a:gradFill>
        <a:effectLst/>
      </p:bgPr>
    </p:bg>
    <p:spTree>
      <p:nvGrpSpPr>
        <p:cNvPr id="1" name="Shape 32"/>
        <p:cNvGrpSpPr/>
        <p:nvPr/>
      </p:nvGrpSpPr>
      <p:grpSpPr>
        <a:xfrm>
          <a:off x="0" y="0"/>
          <a:ext cx="0" cy="0"/>
          <a:chOff x="0" y="0"/>
          <a:chExt cx="0" cy="0"/>
        </a:xfrm>
      </p:grpSpPr>
      <p:sp>
        <p:nvSpPr>
          <p:cNvPr id="33" name="Google Shape;33;p6"/>
          <p:cNvSpPr/>
          <p:nvPr/>
        </p:nvSpPr>
        <p:spPr>
          <a:xfrm>
            <a:off x="0" y="0"/>
            <a:ext cx="12192000" cy="6858000"/>
          </a:xfrm>
          <a:prstGeom prst="rect">
            <a:avLst/>
          </a:prstGeom>
          <a:blipFill rotWithShape="1">
            <a:blip r:embed="rId2">
              <a:alphaModFix amt="45000"/>
            </a:blip>
            <a:tile tx="-44450" ty="38100" sx="85000" sy="85000" flip="none" algn="tl"/>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
          <p:cNvSpPr/>
          <p:nvPr/>
        </p:nvSpPr>
        <p:spPr>
          <a:xfrm>
            <a:off x="1307870" y="1267730"/>
            <a:ext cx="9576262" cy="4307950"/>
          </a:xfrm>
          <a:prstGeom prst="rect">
            <a:avLst/>
          </a:prstGeom>
          <a:solidFill>
            <a:schemeClr val="lt1"/>
          </a:solidFill>
          <a:ln>
            <a:noFill/>
          </a:ln>
          <a:effectLst>
            <a:outerShdw blurRad="50800" algn="ctr" rotWithShape="0">
              <a:srgbClr val="000000">
                <a:alpha val="6509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
          <p:cNvSpPr/>
          <p:nvPr/>
        </p:nvSpPr>
        <p:spPr>
          <a:xfrm>
            <a:off x="1447800" y="1411615"/>
            <a:ext cx="9296400" cy="4034770"/>
          </a:xfrm>
          <a:prstGeom prst="rect">
            <a:avLst/>
          </a:prstGeom>
          <a:noFill/>
          <a:ln w="9525" cap="sq" cmpd="sng">
            <a:solidFill>
              <a:srgbClr val="3F3F3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
          <p:cNvSpPr/>
          <p:nvPr/>
        </p:nvSpPr>
        <p:spPr>
          <a:xfrm>
            <a:off x="5135880" y="1267730"/>
            <a:ext cx="1920240" cy="73152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6"/>
          <p:cNvGrpSpPr/>
          <p:nvPr/>
        </p:nvGrpSpPr>
        <p:grpSpPr>
          <a:xfrm>
            <a:off x="5250180" y="1267730"/>
            <a:ext cx="1691640" cy="645295"/>
            <a:chOff x="5318306" y="1386268"/>
            <a:chExt cx="1567331" cy="645295"/>
          </a:xfrm>
        </p:grpSpPr>
        <p:cxnSp>
          <p:nvCxnSpPr>
            <p:cNvPr id="38" name="Google Shape;38;p6"/>
            <p:cNvCxnSpPr/>
            <p:nvPr/>
          </p:nvCxnSpPr>
          <p:spPr>
            <a:xfrm>
              <a:off x="5318306"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39" name="Google Shape;39;p6"/>
            <p:cNvCxnSpPr/>
            <p:nvPr/>
          </p:nvCxnSpPr>
          <p:spPr>
            <a:xfrm>
              <a:off x="6885637" y="1386268"/>
              <a:ext cx="0" cy="640080"/>
            </a:xfrm>
            <a:prstGeom prst="straightConnector1">
              <a:avLst/>
            </a:prstGeom>
            <a:solidFill>
              <a:srgbClr val="262626"/>
            </a:solidFill>
            <a:ln w="9525" cap="flat" cmpd="sng">
              <a:solidFill>
                <a:schemeClr val="dk1"/>
              </a:solidFill>
              <a:prstDash val="solid"/>
              <a:miter lim="800000"/>
              <a:headEnd type="none" w="sm" len="sm"/>
              <a:tailEnd type="none" w="sm" len="sm"/>
            </a:ln>
          </p:spPr>
        </p:cxnSp>
        <p:cxnSp>
          <p:nvCxnSpPr>
            <p:cNvPr id="40" name="Google Shape;40;p6"/>
            <p:cNvCxnSpPr/>
            <p:nvPr/>
          </p:nvCxnSpPr>
          <p:spPr>
            <a:xfrm>
              <a:off x="5318306" y="2031563"/>
              <a:ext cx="1567331" cy="0"/>
            </a:xfrm>
            <a:prstGeom prst="straightConnector1">
              <a:avLst/>
            </a:prstGeom>
            <a:solidFill>
              <a:srgbClr val="262626"/>
            </a:solidFill>
            <a:ln w="9525" cap="flat" cmpd="sng">
              <a:solidFill>
                <a:schemeClr val="dk1"/>
              </a:solidFill>
              <a:prstDash val="solid"/>
              <a:miter lim="800000"/>
              <a:headEnd type="none" w="sm" len="sm"/>
              <a:tailEnd type="none" w="sm" len="sm"/>
            </a:ln>
          </p:spPr>
        </p:cxnSp>
      </p:grpSp>
      <p:sp>
        <p:nvSpPr>
          <p:cNvPr id="41" name="Google Shape;41;p6"/>
          <p:cNvSpPr txBox="1">
            <a:spLocks noGrp="1"/>
          </p:cNvSpPr>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lvl1pPr lvl="0" algn="ctr">
              <a:lnSpc>
                <a:spcPct val="83000"/>
              </a:lnSpc>
              <a:spcBef>
                <a:spcPts val="0"/>
              </a:spcBef>
              <a:spcAft>
                <a:spcPts val="0"/>
              </a:spcAft>
              <a:buClr>
                <a:srgbClr val="262626"/>
              </a:buClr>
              <a:buSzPts val="7200"/>
              <a:buFont typeface="Century Gothic"/>
              <a:buNone/>
              <a:defRPr sz="7200" cap="none">
                <a:solidFill>
                  <a:srgbClr val="262626"/>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1563624" y="4682062"/>
            <a:ext cx="9070848" cy="4572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900"/>
              </a:spcBef>
              <a:spcAft>
                <a:spcPts val="0"/>
              </a:spcAft>
              <a:buSzPts val="1600"/>
              <a:buNone/>
              <a:defRPr sz="1600">
                <a:solidFill>
                  <a:schemeClr val="dk1"/>
                </a:solidFill>
              </a:defRPr>
            </a:lvl1pPr>
            <a:lvl2pPr marL="914400" lvl="1" indent="-228600" algn="l">
              <a:lnSpc>
                <a:spcPct val="100000"/>
              </a:lnSpc>
              <a:spcBef>
                <a:spcPts val="500"/>
              </a:spcBef>
              <a:spcAft>
                <a:spcPts val="0"/>
              </a:spcAft>
              <a:buSzPts val="1600"/>
              <a:buNone/>
              <a:defRPr sz="1600">
                <a:solidFill>
                  <a:srgbClr val="888888"/>
                </a:solidFill>
              </a:defRPr>
            </a:lvl2pPr>
            <a:lvl3pPr marL="1371600" lvl="2" indent="-228600" algn="l">
              <a:lnSpc>
                <a:spcPct val="100000"/>
              </a:lnSpc>
              <a:spcBef>
                <a:spcPts val="500"/>
              </a:spcBef>
              <a:spcAft>
                <a:spcPts val="0"/>
              </a:spcAft>
              <a:buSzPts val="1600"/>
              <a:buNone/>
              <a:defRPr sz="1600">
                <a:solidFill>
                  <a:srgbClr val="888888"/>
                </a:solidFill>
              </a:defRPr>
            </a:lvl3pPr>
            <a:lvl4pPr marL="1828800" lvl="3" indent="-228600" algn="l">
              <a:lnSpc>
                <a:spcPct val="100000"/>
              </a:lnSpc>
              <a:spcBef>
                <a:spcPts val="500"/>
              </a:spcBef>
              <a:spcAft>
                <a:spcPts val="0"/>
              </a:spcAft>
              <a:buSzPts val="1400"/>
              <a:buNone/>
              <a:defRPr sz="1400">
                <a:solidFill>
                  <a:srgbClr val="888888"/>
                </a:solidFill>
              </a:defRPr>
            </a:lvl4pPr>
            <a:lvl5pPr marL="2286000" lvl="4" indent="-228600" algn="l">
              <a:lnSpc>
                <a:spcPct val="100000"/>
              </a:lnSpc>
              <a:spcBef>
                <a:spcPts val="500"/>
              </a:spcBef>
              <a:spcAft>
                <a:spcPts val="0"/>
              </a:spcAft>
              <a:buSzPts val="1400"/>
              <a:buNone/>
              <a:defRPr sz="1400">
                <a:solidFill>
                  <a:srgbClr val="888888"/>
                </a:solidFill>
              </a:defRPr>
            </a:lvl5pPr>
            <a:lvl6pPr marL="2743200" lvl="5" indent="-228600" algn="l">
              <a:lnSpc>
                <a:spcPct val="100000"/>
              </a:lnSpc>
              <a:spcBef>
                <a:spcPts val="500"/>
              </a:spcBef>
              <a:spcAft>
                <a:spcPts val="0"/>
              </a:spcAft>
              <a:buSzPts val="1400"/>
              <a:buNone/>
              <a:defRPr sz="1400">
                <a:solidFill>
                  <a:srgbClr val="888888"/>
                </a:solidFill>
              </a:defRPr>
            </a:lvl6pPr>
            <a:lvl7pPr marL="3200400" lvl="6" indent="-228600" algn="l">
              <a:lnSpc>
                <a:spcPct val="100000"/>
              </a:lnSpc>
              <a:spcBef>
                <a:spcPts val="500"/>
              </a:spcBef>
              <a:spcAft>
                <a:spcPts val="0"/>
              </a:spcAft>
              <a:buSzPts val="1400"/>
              <a:buNone/>
              <a:defRPr sz="1400">
                <a:solidFill>
                  <a:srgbClr val="888888"/>
                </a:solidFill>
              </a:defRPr>
            </a:lvl7pPr>
            <a:lvl8pPr marL="3657600" lvl="7" indent="-228600" algn="l">
              <a:lnSpc>
                <a:spcPct val="100000"/>
              </a:lnSpc>
              <a:spcBef>
                <a:spcPts val="500"/>
              </a:spcBef>
              <a:spcAft>
                <a:spcPts val="0"/>
              </a:spcAft>
              <a:buSzPts val="1400"/>
              <a:buNone/>
              <a:defRPr sz="1400">
                <a:solidFill>
                  <a:srgbClr val="888888"/>
                </a:solidFill>
              </a:defRPr>
            </a:lvl8pPr>
            <a:lvl9pPr marL="4114800" lvl="8" indent="-228600" algn="l">
              <a:lnSpc>
                <a:spcPct val="100000"/>
              </a:lnSpc>
              <a:spcBef>
                <a:spcPts val="500"/>
              </a:spcBef>
              <a:spcAft>
                <a:spcPts val="0"/>
              </a:spcAft>
              <a:buSzPts val="1400"/>
              <a:buNone/>
              <a:defRPr sz="1400">
                <a:solidFill>
                  <a:srgbClr val="888888"/>
                </a:solidFill>
              </a:defRPr>
            </a:lvl9pPr>
          </a:lstStyle>
          <a:p>
            <a:endParaRPr/>
          </a:p>
        </p:txBody>
      </p:sp>
      <p:sp>
        <p:nvSpPr>
          <p:cNvPr id="43" name="Google Shape;43;p6"/>
          <p:cNvSpPr txBox="1">
            <a:spLocks noGrp="1"/>
          </p:cNvSpPr>
          <p:nvPr>
            <p:ph type="dt" idx="10"/>
          </p:nvPr>
        </p:nvSpPr>
        <p:spPr>
          <a:xfrm>
            <a:off x="5321808" y="1344502"/>
            <a:ext cx="1554480" cy="530352"/>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300">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1453553" y="5211060"/>
            <a:ext cx="5907024" cy="228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04504" y="5211060"/>
            <a:ext cx="2112264" cy="2286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106680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49" name="Google Shape;49;p7"/>
          <p:cNvSpPr txBox="1">
            <a:spLocks noGrp="1"/>
          </p:cNvSpPr>
          <p:nvPr>
            <p:ph type="body" idx="2"/>
          </p:nvPr>
        </p:nvSpPr>
        <p:spPr>
          <a:xfrm>
            <a:off x="6370320" y="2103120"/>
            <a:ext cx="4754880" cy="374904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50" name="Google Shape;50;p7"/>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106984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latin typeface="Century Gothic"/>
                <a:ea typeface="Century Gothic"/>
                <a:cs typeface="Century Gothic"/>
                <a:sym typeface="Century Gothic"/>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56" name="Google Shape;56;p8"/>
          <p:cNvSpPr txBox="1">
            <a:spLocks noGrp="1"/>
          </p:cNvSpPr>
          <p:nvPr>
            <p:ph type="body" idx="2"/>
          </p:nvPr>
        </p:nvSpPr>
        <p:spPr>
          <a:xfrm>
            <a:off x="1069848" y="2755898"/>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57" name="Google Shape;57;p8"/>
          <p:cNvSpPr txBox="1">
            <a:spLocks noGrp="1"/>
          </p:cNvSpPr>
          <p:nvPr>
            <p:ph type="body" idx="3"/>
          </p:nvPr>
        </p:nvSpPr>
        <p:spPr>
          <a:xfrm>
            <a:off x="6373368" y="2074334"/>
            <a:ext cx="4754880" cy="64008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0"/>
              </a:spcBef>
              <a:spcAft>
                <a:spcPts val="0"/>
              </a:spcAft>
              <a:buSzPts val="1900"/>
              <a:buNone/>
              <a:defRPr sz="1900" b="0">
                <a:solidFill>
                  <a:schemeClr val="dk2"/>
                </a:solidFill>
              </a:defRPr>
            </a:lvl1pPr>
            <a:lvl2pPr marL="914400" lvl="1" indent="-228600" algn="l">
              <a:lnSpc>
                <a:spcPct val="100000"/>
              </a:lnSpc>
              <a:spcBef>
                <a:spcPts val="500"/>
              </a:spcBef>
              <a:spcAft>
                <a:spcPts val="0"/>
              </a:spcAft>
              <a:buSzPts val="1900"/>
              <a:buNone/>
              <a:defRPr sz="19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500"/>
              </a:spcBef>
              <a:spcAft>
                <a:spcPts val="0"/>
              </a:spcAft>
              <a:buSzPts val="1600"/>
              <a:buNone/>
              <a:defRPr sz="1600" b="1"/>
            </a:lvl4pPr>
            <a:lvl5pPr marL="2286000" lvl="4" indent="-228600" algn="l">
              <a:lnSpc>
                <a:spcPct val="100000"/>
              </a:lnSpc>
              <a:spcBef>
                <a:spcPts val="500"/>
              </a:spcBef>
              <a:spcAft>
                <a:spcPts val="0"/>
              </a:spcAft>
              <a:buSzPts val="1600"/>
              <a:buNone/>
              <a:defRPr sz="1600" b="1"/>
            </a:lvl5pPr>
            <a:lvl6pPr marL="2743200" lvl="5" indent="-228600" algn="l">
              <a:lnSpc>
                <a:spcPct val="100000"/>
              </a:lnSpc>
              <a:spcBef>
                <a:spcPts val="500"/>
              </a:spcBef>
              <a:spcAft>
                <a:spcPts val="0"/>
              </a:spcAft>
              <a:buSzPts val="1600"/>
              <a:buNone/>
              <a:defRPr sz="1600" b="1"/>
            </a:lvl6pPr>
            <a:lvl7pPr marL="3200400" lvl="6" indent="-228600" algn="l">
              <a:lnSpc>
                <a:spcPct val="100000"/>
              </a:lnSpc>
              <a:spcBef>
                <a:spcPts val="500"/>
              </a:spcBef>
              <a:spcAft>
                <a:spcPts val="0"/>
              </a:spcAft>
              <a:buSzPts val="1600"/>
              <a:buNone/>
              <a:defRPr sz="1600" b="1"/>
            </a:lvl7pPr>
            <a:lvl8pPr marL="3657600" lvl="7" indent="-228600" algn="l">
              <a:lnSpc>
                <a:spcPct val="100000"/>
              </a:lnSpc>
              <a:spcBef>
                <a:spcPts val="500"/>
              </a:spcBef>
              <a:spcAft>
                <a:spcPts val="0"/>
              </a:spcAft>
              <a:buSzPts val="1600"/>
              <a:buNone/>
              <a:defRPr sz="1600" b="1"/>
            </a:lvl8pPr>
            <a:lvl9pPr marL="4114800" lvl="8" indent="-228600" algn="l">
              <a:lnSpc>
                <a:spcPct val="100000"/>
              </a:lnSpc>
              <a:spcBef>
                <a:spcPts val="500"/>
              </a:spcBef>
              <a:spcAft>
                <a:spcPts val="0"/>
              </a:spcAft>
              <a:buSzPts val="1600"/>
              <a:buNone/>
              <a:defRPr sz="1600" b="1"/>
            </a:lvl9pPr>
          </a:lstStyle>
          <a:p>
            <a:endParaRPr/>
          </a:p>
        </p:txBody>
      </p:sp>
      <p:sp>
        <p:nvSpPr>
          <p:cNvPr id="58" name="Google Shape;58;p8"/>
          <p:cNvSpPr txBox="1">
            <a:spLocks noGrp="1"/>
          </p:cNvSpPr>
          <p:nvPr>
            <p:ph type="body" idx="4"/>
          </p:nvPr>
        </p:nvSpPr>
        <p:spPr>
          <a:xfrm>
            <a:off x="6373368" y="2756581"/>
            <a:ext cx="4754880" cy="3200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59" name="Google Shape;59;p8"/>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0"/>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Google Shape;72;p11"/>
          <p:cNvSpPr/>
          <p:nvPr/>
        </p:nvSpPr>
        <p:spPr>
          <a:xfrm>
            <a:off x="245529" y="237744"/>
            <a:ext cx="8531352" cy="6382512"/>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1"/>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1"/>
          <p:cNvSpPr txBox="1">
            <a:spLocks noGrp="1"/>
          </p:cNvSpPr>
          <p:nvPr>
            <p:ph type="title"/>
          </p:nvPr>
        </p:nvSpPr>
        <p:spPr>
          <a:xfrm>
            <a:off x="9296400" y="607392"/>
            <a:ext cx="2430780" cy="16459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2800"/>
              <a:buFont typeface="Century Gothic"/>
              <a:buNone/>
              <a:defRPr sz="2800" b="0" cap="none">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body" idx="1"/>
          </p:nvPr>
        </p:nvSpPr>
        <p:spPr>
          <a:xfrm>
            <a:off x="685800" y="609600"/>
            <a:ext cx="7772400" cy="533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900"/>
              </a:spcBef>
              <a:spcAft>
                <a:spcPts val="0"/>
              </a:spcAft>
              <a:buSzPts val="1800"/>
              <a:buChar char="◦"/>
              <a:defRPr sz="1800"/>
            </a:lvl1pPr>
            <a:lvl2pPr marL="914400" lvl="1" indent="-330200" algn="l">
              <a:lnSpc>
                <a:spcPct val="100000"/>
              </a:lnSpc>
              <a:spcBef>
                <a:spcPts val="500"/>
              </a:spcBef>
              <a:spcAft>
                <a:spcPts val="0"/>
              </a:spcAft>
              <a:buSzPts val="1600"/>
              <a:buChar char="◦"/>
              <a:defRPr sz="1600"/>
            </a:lvl2pPr>
            <a:lvl3pPr marL="1371600" lvl="2" indent="-317500" algn="l">
              <a:lnSpc>
                <a:spcPct val="100000"/>
              </a:lnSpc>
              <a:spcBef>
                <a:spcPts val="500"/>
              </a:spcBef>
              <a:spcAft>
                <a:spcPts val="0"/>
              </a:spcAft>
              <a:buSzPts val="1400"/>
              <a:buChar char="◦"/>
              <a:defRPr sz="1400"/>
            </a:lvl3pPr>
            <a:lvl4pPr marL="1828800" lvl="3" indent="-317500" algn="l">
              <a:lnSpc>
                <a:spcPct val="100000"/>
              </a:lnSpc>
              <a:spcBef>
                <a:spcPts val="500"/>
              </a:spcBef>
              <a:spcAft>
                <a:spcPts val="0"/>
              </a:spcAft>
              <a:buSzPts val="1400"/>
              <a:buChar char="◦"/>
              <a:defRPr sz="1400"/>
            </a:lvl4pPr>
            <a:lvl5pPr marL="2286000" lvl="4" indent="-317500" algn="l">
              <a:lnSpc>
                <a:spcPct val="100000"/>
              </a:lnSpc>
              <a:spcBef>
                <a:spcPts val="500"/>
              </a:spcBef>
              <a:spcAft>
                <a:spcPts val="0"/>
              </a:spcAft>
              <a:buSzPts val="1400"/>
              <a:buChar char="◦"/>
              <a:defRPr sz="1400"/>
            </a:lvl5pPr>
            <a:lvl6pPr marL="2743200" lvl="5" indent="-317500" algn="l">
              <a:lnSpc>
                <a:spcPct val="100000"/>
              </a:lnSpc>
              <a:spcBef>
                <a:spcPts val="500"/>
              </a:spcBef>
              <a:spcAft>
                <a:spcPts val="0"/>
              </a:spcAft>
              <a:buSzPts val="1400"/>
              <a:buChar char="◦"/>
              <a:defRPr sz="1400"/>
            </a:lvl6pPr>
            <a:lvl7pPr marL="3200400" lvl="6" indent="-317500" algn="l">
              <a:lnSpc>
                <a:spcPct val="100000"/>
              </a:lnSpc>
              <a:spcBef>
                <a:spcPts val="500"/>
              </a:spcBef>
              <a:spcAft>
                <a:spcPts val="0"/>
              </a:spcAft>
              <a:buSzPts val="1400"/>
              <a:buChar char="◦"/>
              <a:defRPr sz="1400"/>
            </a:lvl7pPr>
            <a:lvl8pPr marL="3657600" lvl="7" indent="-317500" algn="l">
              <a:lnSpc>
                <a:spcPct val="100000"/>
              </a:lnSpc>
              <a:spcBef>
                <a:spcPts val="500"/>
              </a:spcBef>
              <a:spcAft>
                <a:spcPts val="0"/>
              </a:spcAft>
              <a:buSzPts val="1400"/>
              <a:buChar char="◦"/>
              <a:defRPr sz="1400"/>
            </a:lvl8pPr>
            <a:lvl9pPr marL="4114800" lvl="8" indent="-317500" algn="l">
              <a:lnSpc>
                <a:spcPct val="100000"/>
              </a:lnSpc>
              <a:spcBef>
                <a:spcPts val="500"/>
              </a:spcBef>
              <a:spcAft>
                <a:spcPts val="0"/>
              </a:spcAft>
              <a:buSzPts val="1400"/>
              <a:buChar char="◦"/>
              <a:defRPr sz="1400"/>
            </a:lvl9pPr>
          </a:lstStyle>
          <a:p>
            <a:endParaRPr/>
          </a:p>
        </p:txBody>
      </p:sp>
      <p:sp>
        <p:nvSpPr>
          <p:cNvPr id="76" name="Google Shape;76;p11"/>
          <p:cNvSpPr txBox="1">
            <a:spLocks noGrp="1"/>
          </p:cNvSpPr>
          <p:nvPr>
            <p:ph type="body" idx="2"/>
          </p:nvPr>
        </p:nvSpPr>
        <p:spPr>
          <a:xfrm>
            <a:off x="9296400" y="2286000"/>
            <a:ext cx="2430780"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77" name="Google Shape;77;p11"/>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sldNum" idx="12"/>
          </p:nvPr>
        </p:nvSpPr>
        <p:spPr>
          <a:xfrm>
            <a:off x="10393677" y="6223002"/>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
        <p:nvSpPr>
          <p:cNvPr id="80" name="Google Shape;80;p11"/>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1"/>
        <p:cNvGrpSpPr/>
        <p:nvPr/>
      </p:nvGrpSpPr>
      <p:grpSpPr>
        <a:xfrm>
          <a:off x="0" y="0"/>
          <a:ext cx="0" cy="0"/>
          <a:chOff x="0" y="0"/>
          <a:chExt cx="0" cy="0"/>
        </a:xfrm>
      </p:grpSpPr>
      <p:sp>
        <p:nvSpPr>
          <p:cNvPr id="82" name="Google Shape;82;p12"/>
          <p:cNvSpPr/>
          <p:nvPr/>
        </p:nvSpPr>
        <p:spPr>
          <a:xfrm>
            <a:off x="9020386" y="237744"/>
            <a:ext cx="2926080" cy="638251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2"/>
          <p:cNvSpPr txBox="1">
            <a:spLocks noGrp="1"/>
          </p:cNvSpPr>
          <p:nvPr>
            <p:ph type="title"/>
          </p:nvPr>
        </p:nvSpPr>
        <p:spPr>
          <a:xfrm>
            <a:off x="9296400" y="603504"/>
            <a:ext cx="2432304" cy="1645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2800"/>
              <a:buFont typeface="Century Gothic"/>
              <a:buNone/>
              <a:defRPr sz="2800" b="0">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a:spLocks noGrp="1"/>
          </p:cNvSpPr>
          <p:nvPr>
            <p:ph type="pic" idx="2"/>
          </p:nvPr>
        </p:nvSpPr>
        <p:spPr>
          <a:xfrm>
            <a:off x="228599" y="237744"/>
            <a:ext cx="8531352" cy="6382512"/>
          </a:xfrm>
          <a:prstGeom prst="rect">
            <a:avLst/>
          </a:prstGeom>
          <a:solidFill>
            <a:srgbClr val="76CEEF"/>
          </a:solidFill>
          <a:ln>
            <a:noFill/>
          </a:ln>
        </p:spPr>
      </p:sp>
      <p:sp>
        <p:nvSpPr>
          <p:cNvPr id="85" name="Google Shape;85;p12"/>
          <p:cNvSpPr txBox="1">
            <a:spLocks noGrp="1"/>
          </p:cNvSpPr>
          <p:nvPr>
            <p:ph type="body" idx="1"/>
          </p:nvPr>
        </p:nvSpPr>
        <p:spPr>
          <a:xfrm>
            <a:off x="9296400" y="2286000"/>
            <a:ext cx="2432304" cy="35021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800"/>
              </a:spcBef>
              <a:spcAft>
                <a:spcPts val="0"/>
              </a:spcAft>
              <a:buSzPts val="1400"/>
              <a:buNone/>
              <a:defRPr sz="1400">
                <a:solidFill>
                  <a:srgbClr val="FFFFFF"/>
                </a:solidFill>
              </a:defRPr>
            </a:lvl1pPr>
            <a:lvl2pPr marL="914400" lvl="1" indent="-228600" algn="l">
              <a:lnSpc>
                <a:spcPct val="100000"/>
              </a:lnSpc>
              <a:spcBef>
                <a:spcPts val="50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500"/>
              </a:spcBef>
              <a:spcAft>
                <a:spcPts val="0"/>
              </a:spcAft>
              <a:buSzPts val="900"/>
              <a:buNone/>
              <a:defRPr sz="900"/>
            </a:lvl4pPr>
            <a:lvl5pPr marL="2286000" lvl="4" indent="-228600" algn="l">
              <a:lnSpc>
                <a:spcPct val="100000"/>
              </a:lnSpc>
              <a:spcBef>
                <a:spcPts val="500"/>
              </a:spcBef>
              <a:spcAft>
                <a:spcPts val="0"/>
              </a:spcAft>
              <a:buSzPts val="900"/>
              <a:buNone/>
              <a:defRPr sz="900"/>
            </a:lvl5pPr>
            <a:lvl6pPr marL="2743200" lvl="5" indent="-228600" algn="l">
              <a:lnSpc>
                <a:spcPct val="100000"/>
              </a:lnSpc>
              <a:spcBef>
                <a:spcPts val="500"/>
              </a:spcBef>
              <a:spcAft>
                <a:spcPts val="0"/>
              </a:spcAft>
              <a:buSzPts val="900"/>
              <a:buNone/>
              <a:defRPr sz="900"/>
            </a:lvl6pPr>
            <a:lvl7pPr marL="3200400" lvl="6" indent="-228600" algn="l">
              <a:lnSpc>
                <a:spcPct val="100000"/>
              </a:lnSpc>
              <a:spcBef>
                <a:spcPts val="500"/>
              </a:spcBef>
              <a:spcAft>
                <a:spcPts val="0"/>
              </a:spcAft>
              <a:buSzPts val="900"/>
              <a:buNone/>
              <a:defRPr sz="900"/>
            </a:lvl7pPr>
            <a:lvl8pPr marL="3657600" lvl="7" indent="-228600" algn="l">
              <a:lnSpc>
                <a:spcPct val="100000"/>
              </a:lnSpc>
              <a:spcBef>
                <a:spcPts val="500"/>
              </a:spcBef>
              <a:spcAft>
                <a:spcPts val="0"/>
              </a:spcAft>
              <a:buSzPts val="900"/>
              <a:buNone/>
              <a:defRPr sz="900"/>
            </a:lvl8pPr>
            <a:lvl9pPr marL="4114800" lvl="8" indent="-228600" algn="l">
              <a:lnSpc>
                <a:spcPct val="100000"/>
              </a:lnSpc>
              <a:spcBef>
                <a:spcPts val="500"/>
              </a:spcBef>
              <a:spcAft>
                <a:spcPts val="0"/>
              </a:spcAft>
              <a:buSzPts val="900"/>
              <a:buNone/>
              <a:defRPr sz="900"/>
            </a:lvl9pPr>
          </a:lstStyle>
          <a:p>
            <a:endParaRPr/>
          </a:p>
        </p:txBody>
      </p:sp>
      <p:sp>
        <p:nvSpPr>
          <p:cNvPr id="86" name="Google Shape;86;p12"/>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lvl="0" algn="r">
              <a:lnSpc>
                <a:spcPct val="100000"/>
              </a:lnSpc>
              <a:spcBef>
                <a:spcPts val="0"/>
              </a:spcBef>
              <a:spcAft>
                <a:spcPts val="0"/>
              </a:spcAft>
              <a:buSzPts val="1400"/>
              <a:buNone/>
              <a:defRPr sz="1000">
                <a:solidFill>
                  <a:srgbClr val="FFFFFF"/>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2"/>
          <p:cNvSpPr txBox="1">
            <a:spLocks noGrp="1"/>
          </p:cNvSpPr>
          <p:nvPr>
            <p:ph type="sldNum" idx="12"/>
          </p:nvPr>
        </p:nvSpPr>
        <p:spPr>
          <a:xfrm>
            <a:off x="10396728" y="6227064"/>
            <a:ext cx="1463040" cy="27432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
        <p:nvSpPr>
          <p:cNvPr id="89" name="Google Shape;89;p12"/>
          <p:cNvSpPr/>
          <p:nvPr/>
        </p:nvSpPr>
        <p:spPr>
          <a:xfrm>
            <a:off x="9157546" y="374904"/>
            <a:ext cx="2651760" cy="6108192"/>
          </a:xfrm>
          <a:prstGeom prst="rect">
            <a:avLst/>
          </a:prstGeom>
          <a:noFill/>
          <a:ln w="9525" cap="sq"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p:nvPr/>
        </p:nvSpPr>
        <p:spPr>
          <a:xfrm>
            <a:off x="234696" y="237744"/>
            <a:ext cx="11722608" cy="6382512"/>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3"/>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62626"/>
              </a:buClr>
              <a:buSzPts val="4800"/>
              <a:buFont typeface="Century Gothic"/>
              <a:buNone/>
              <a:defRPr sz="4800" b="0" i="0" u="none" strike="noStrike" cap="none">
                <a:solidFill>
                  <a:srgbClr val="262626"/>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3"/>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900"/>
              </a:spcBef>
              <a:spcAft>
                <a:spcPts val="0"/>
              </a:spcAft>
              <a:buClr>
                <a:srgbClr val="262626"/>
              </a:buClr>
              <a:buSzPts val="1800"/>
              <a:buFont typeface="Garamond"/>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500"/>
              </a:spcBef>
              <a:spcAft>
                <a:spcPts val="0"/>
              </a:spcAft>
              <a:buClr>
                <a:srgbClr val="262626"/>
              </a:buClr>
              <a:buSzPts val="1600"/>
              <a:buFont typeface="Garamond"/>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5pPr>
            <a:lvl6pPr marL="2743200" marR="0" lvl="5"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6pPr>
            <a:lvl7pPr marL="3200400" marR="0" lvl="6"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7pPr>
            <a:lvl8pPr marL="3657600" marR="0" lvl="7"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8pPr>
            <a:lvl9pPr marL="4114800" marR="0" lvl="8" indent="-317500" algn="l" rtl="0">
              <a:lnSpc>
                <a:spcPct val="100000"/>
              </a:lnSpc>
              <a:spcBef>
                <a:spcPts val="500"/>
              </a:spcBef>
              <a:spcAft>
                <a:spcPts val="0"/>
              </a:spcAft>
              <a:buClr>
                <a:srgbClr val="262626"/>
              </a:buClr>
              <a:buSzPts val="1400"/>
              <a:buFont typeface="Garamond"/>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9" name="Google Shape;9;p3"/>
          <p:cNvSpPr txBox="1">
            <a:spLocks noGrp="1"/>
          </p:cNvSpPr>
          <p:nvPr>
            <p:ph type="dt" idx="10"/>
          </p:nvPr>
        </p:nvSpPr>
        <p:spPr>
          <a:xfrm>
            <a:off x="274320" y="6307672"/>
            <a:ext cx="2743200" cy="27432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 name="Google Shape;10;p3"/>
          <p:cNvSpPr txBox="1">
            <a:spLocks noGrp="1"/>
          </p:cNvSpPr>
          <p:nvPr>
            <p:ph type="ftr" idx="11"/>
          </p:nvPr>
        </p:nvSpPr>
        <p:spPr>
          <a:xfrm>
            <a:off x="3489960" y="6307672"/>
            <a:ext cx="5212080" cy="27432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3F3F3F"/>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
          <p:cNvSpPr txBox="1">
            <a:spLocks noGrp="1"/>
          </p:cNvSpPr>
          <p:nvPr>
            <p:ph type="sldNum" idx="12"/>
          </p:nvPr>
        </p:nvSpPr>
        <p:spPr>
          <a:xfrm>
            <a:off x="10469880" y="6307672"/>
            <a:ext cx="1463040" cy="27432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3F3F3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Shear_mapp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Image_nois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
          <p:cNvSpPr txBox="1">
            <a:spLocks noGrp="1"/>
          </p:cNvSpPr>
          <p:nvPr>
            <p:ph type="ctrTitle"/>
          </p:nvPr>
        </p:nvSpPr>
        <p:spPr>
          <a:xfrm>
            <a:off x="1561708" y="2091263"/>
            <a:ext cx="9068586" cy="2590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Clr>
                <a:srgbClr val="262626"/>
              </a:buClr>
              <a:buSzPts val="7200"/>
              <a:buFont typeface="Century Gothic"/>
              <a:buNone/>
            </a:pPr>
            <a:r>
              <a:rPr lang="en-IN"/>
              <a:t>IMAGE PROCESSING</a:t>
            </a:r>
            <a:endParaRPr/>
          </a:p>
        </p:txBody>
      </p:sp>
      <p:sp>
        <p:nvSpPr>
          <p:cNvPr id="107" name="Google Shape;107;p1"/>
          <p:cNvSpPr txBox="1">
            <a:spLocks noGrp="1"/>
          </p:cNvSpPr>
          <p:nvPr>
            <p:ph type="subTitle" idx="1"/>
          </p:nvPr>
        </p:nvSpPr>
        <p:spPr>
          <a:xfrm>
            <a:off x="1562100" y="4682062"/>
            <a:ext cx="9070848" cy="457201"/>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6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
          <p:cNvSpPr txBox="1">
            <a:spLocks noGrp="1"/>
          </p:cNvSpPr>
          <p:nvPr>
            <p:ph type="title"/>
          </p:nvPr>
        </p:nvSpPr>
        <p:spPr>
          <a:xfrm>
            <a:off x="1563625" y="2094298"/>
            <a:ext cx="9070800" cy="30357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Clr>
                <a:srgbClr val="262626"/>
              </a:buClr>
              <a:buSzPts val="7200"/>
              <a:buFont typeface="Century Gothic"/>
              <a:buNone/>
            </a:pPr>
            <a:r>
              <a:rPr lang="en-IN"/>
              <a:t>IMAGE RECONSTRUCTION</a:t>
            </a:r>
            <a:br>
              <a:rPr lang="en-IN"/>
            </a:br>
            <a:r>
              <a:rPr lang="en-IN"/>
              <a:t>USING SVD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169" name="Google Shape;169;p15"/>
          <p:cNvSpPr txBox="1">
            <a:spLocks noGrp="1"/>
          </p:cNvSpPr>
          <p:nvPr>
            <p:ph type="body" idx="1"/>
          </p:nvPr>
        </p:nvSpPr>
        <p:spPr>
          <a:xfrm>
            <a:off x="1066800" y="901053"/>
            <a:ext cx="10058400" cy="513390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900"/>
              </a:spcBef>
              <a:spcAft>
                <a:spcPts val="0"/>
              </a:spcAft>
              <a:buSzPts val="1600"/>
              <a:buNone/>
            </a:pPr>
            <a:r>
              <a:rPr lang="en-IN" sz="2400">
                <a:latin typeface="Roboto"/>
                <a:ea typeface="Roboto"/>
                <a:cs typeface="Roboto"/>
                <a:sym typeface="Roboto"/>
              </a:rPr>
              <a:t>-</a:t>
            </a:r>
            <a:r>
              <a:rPr lang="en-IN" sz="2900">
                <a:latin typeface="Roboto"/>
                <a:ea typeface="Roboto"/>
                <a:cs typeface="Roboto"/>
                <a:sym typeface="Roboto"/>
              </a:rPr>
              <a:t>&gt;Image reconstruction is a technique deployed to reconstruct the image approximately towards the original image</a:t>
            </a:r>
            <a:endParaRPr sz="2600"/>
          </a:p>
          <a:p>
            <a:pPr marL="457200" lvl="0" indent="-228600" algn="l" rtl="0">
              <a:lnSpc>
                <a:spcPct val="100000"/>
              </a:lnSpc>
              <a:spcBef>
                <a:spcPts val="900"/>
              </a:spcBef>
              <a:spcAft>
                <a:spcPts val="0"/>
              </a:spcAft>
              <a:buSzPts val="1600"/>
              <a:buNone/>
            </a:pPr>
            <a:r>
              <a:rPr lang="en-IN" sz="2900">
                <a:latin typeface="Roboto"/>
                <a:ea typeface="Roboto"/>
                <a:cs typeface="Roboto"/>
                <a:sym typeface="Roboto"/>
              </a:rPr>
              <a:t>-&gt;It uses the concept of Singular value decomposition i.e we detect the top 2 singular vectors and use them for reconstruction</a:t>
            </a:r>
            <a:endParaRPr sz="2900">
              <a:latin typeface="Roboto"/>
              <a:ea typeface="Roboto"/>
              <a:cs typeface="Roboto"/>
              <a:sym typeface="Roboto"/>
            </a:endParaRPr>
          </a:p>
          <a:p>
            <a:pPr marL="457200" lvl="0" indent="-228600" algn="l" rtl="0">
              <a:lnSpc>
                <a:spcPct val="100000"/>
              </a:lnSpc>
              <a:spcBef>
                <a:spcPts val="900"/>
              </a:spcBef>
              <a:spcAft>
                <a:spcPts val="0"/>
              </a:spcAft>
              <a:buSzPts val="1600"/>
              <a:buNone/>
            </a:pPr>
            <a:r>
              <a:rPr lang="en-IN" sz="2900">
                <a:latin typeface="Roboto"/>
                <a:ea typeface="Roboto"/>
                <a:cs typeface="Roboto"/>
                <a:sym typeface="Roboto"/>
              </a:rPr>
              <a:t>-&gt;</a:t>
            </a:r>
            <a:r>
              <a:rPr lang="en-IN" sz="3000">
                <a:solidFill>
                  <a:srgbClr val="273239"/>
                </a:solidFill>
                <a:latin typeface="Roboto"/>
                <a:ea typeface="Roboto"/>
                <a:cs typeface="Roboto"/>
                <a:sym typeface="Roboto"/>
              </a:rPr>
              <a:t>We can reconstruct SVD of an image by using </a:t>
            </a:r>
            <a:r>
              <a:rPr lang="en-IN" sz="3000" b="1">
                <a:solidFill>
                  <a:srgbClr val="273239"/>
                </a:solidFill>
                <a:latin typeface="Roboto"/>
                <a:ea typeface="Roboto"/>
                <a:cs typeface="Roboto"/>
                <a:sym typeface="Roboto"/>
              </a:rPr>
              <a:t>linalg.svd() </a:t>
            </a:r>
            <a:r>
              <a:rPr lang="en-IN" sz="3000">
                <a:solidFill>
                  <a:srgbClr val="273239"/>
                </a:solidFill>
                <a:latin typeface="Roboto"/>
                <a:ea typeface="Roboto"/>
                <a:cs typeface="Roboto"/>
                <a:sym typeface="Roboto"/>
              </a:rPr>
              <a:t>method of NumPy module.</a:t>
            </a:r>
            <a:endParaRPr sz="3000">
              <a:solidFill>
                <a:srgbClr val="273239"/>
              </a:solidFill>
              <a:latin typeface="Roboto"/>
              <a:ea typeface="Roboto"/>
              <a:cs typeface="Roboto"/>
              <a:sym typeface="Roboto"/>
            </a:endParaRPr>
          </a:p>
          <a:p>
            <a:pPr marL="457200" lvl="0" indent="-228600" algn="l" rtl="0">
              <a:lnSpc>
                <a:spcPct val="100000"/>
              </a:lnSpc>
              <a:spcBef>
                <a:spcPts val="900"/>
              </a:spcBef>
              <a:spcAft>
                <a:spcPts val="0"/>
              </a:spcAft>
              <a:buSzPts val="1600"/>
              <a:buNone/>
            </a:pPr>
            <a:r>
              <a:rPr lang="en-IN" sz="3000">
                <a:solidFill>
                  <a:srgbClr val="273239"/>
                </a:solidFill>
                <a:latin typeface="Roboto"/>
                <a:ea typeface="Roboto"/>
                <a:cs typeface="Roboto"/>
                <a:sym typeface="Roboto"/>
              </a:rPr>
              <a:t>-&gt;With the help of singular values you can reconstruct a image </a:t>
            </a:r>
            <a:endParaRPr sz="3000">
              <a:solidFill>
                <a:srgbClr val="273239"/>
              </a:solidFill>
              <a:latin typeface="Roboto"/>
              <a:ea typeface="Roboto"/>
              <a:cs typeface="Roboto"/>
              <a:sym typeface="Roboto"/>
            </a:endParaRPr>
          </a:p>
          <a:p>
            <a:pPr marL="228600" lvl="0" indent="0" algn="l" rtl="0">
              <a:lnSpc>
                <a:spcPct val="100000"/>
              </a:lnSpc>
              <a:spcBef>
                <a:spcPts val="900"/>
              </a:spcBef>
              <a:spcAft>
                <a:spcPts val="0"/>
              </a:spcAft>
              <a:buSzPts val="1600"/>
              <a:buNone/>
            </a:pPr>
            <a:endParaRPr sz="29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7"/>
          <p:cNvPicPr preferRelativeResize="0"/>
          <p:nvPr/>
        </p:nvPicPr>
        <p:blipFill rotWithShape="1">
          <a:blip r:embed="rId3">
            <a:alphaModFix/>
          </a:blip>
          <a:srcRect l="9768" t="23101" r="40259" b="40310"/>
          <a:stretch/>
        </p:blipFill>
        <p:spPr>
          <a:xfrm>
            <a:off x="2307265" y="2286001"/>
            <a:ext cx="7432158" cy="2700669"/>
          </a:xfrm>
          <a:prstGeom prst="rect">
            <a:avLst/>
          </a:prstGeom>
          <a:noFill/>
          <a:ln>
            <a:noFill/>
          </a:ln>
        </p:spPr>
      </p:pic>
      <p:sp>
        <p:nvSpPr>
          <p:cNvPr id="175" name="Google Shape;175;p17"/>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176" name="Google Shape;176;p17"/>
          <p:cNvSpPr txBox="1">
            <a:spLocks noGrp="1"/>
          </p:cNvSpPr>
          <p:nvPr>
            <p:ph type="body" idx="1"/>
          </p:nvPr>
        </p:nvSpPr>
        <p:spPr>
          <a:xfrm>
            <a:off x="1066800" y="1423702"/>
            <a:ext cx="10058400" cy="4687500"/>
          </a:xfrm>
          <a:prstGeom prst="rect">
            <a:avLst/>
          </a:prstGeom>
          <a:noFill/>
          <a:ln>
            <a:noFill/>
          </a:ln>
        </p:spPr>
        <p:txBody>
          <a:bodyPr spcFirstLastPara="1" wrap="square" lIns="91425" tIns="45700" rIns="91425" bIns="45700" anchor="t" anchorCtr="0">
            <a:normAutofit/>
          </a:bodyPr>
          <a:lstStyle/>
          <a:p>
            <a:pPr marL="114300" lvl="0" indent="0" algn="l" rtl="0">
              <a:lnSpc>
                <a:spcPct val="100000"/>
              </a:lnSpc>
              <a:spcBef>
                <a:spcPts val="900"/>
              </a:spcBef>
              <a:spcAft>
                <a:spcPts val="0"/>
              </a:spcAft>
              <a:buSzPts val="1800"/>
              <a:buNone/>
            </a:pPr>
            <a:r>
              <a:rPr lang="en-I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18"/>
          <p:cNvPicPr preferRelativeResize="0"/>
          <p:nvPr/>
        </p:nvPicPr>
        <p:blipFill rotWithShape="1">
          <a:blip r:embed="rId3">
            <a:alphaModFix/>
          </a:blip>
          <a:srcRect l="17267" t="26355" r="33110" b="33798"/>
          <a:stretch/>
        </p:blipFill>
        <p:spPr>
          <a:xfrm>
            <a:off x="2105246" y="2317897"/>
            <a:ext cx="8038214" cy="2711303"/>
          </a:xfrm>
          <a:prstGeom prst="rect">
            <a:avLst/>
          </a:prstGeom>
          <a:noFill/>
          <a:ln>
            <a:noFill/>
          </a:ln>
        </p:spPr>
      </p:pic>
      <p:sp>
        <p:nvSpPr>
          <p:cNvPr id="182" name="Google Shape;182;p1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183" name="Google Shape;183;p18"/>
          <p:cNvSpPr txBox="1">
            <a:spLocks noGrp="1"/>
          </p:cNvSpPr>
          <p:nvPr>
            <p:ph type="body" idx="1"/>
          </p:nvPr>
        </p:nvSpPr>
        <p:spPr>
          <a:xfrm>
            <a:off x="1066800" y="2255520"/>
            <a:ext cx="10058400" cy="3931800"/>
          </a:xfrm>
          <a:prstGeom prst="rect">
            <a:avLst/>
          </a:prstGeom>
          <a:noFill/>
          <a:ln>
            <a:noFill/>
          </a:ln>
        </p:spPr>
        <p:txBody>
          <a:bodyPr spcFirstLastPara="1" wrap="square" lIns="91425" tIns="45700" rIns="91425" bIns="45700" anchor="t" anchorCtr="0">
            <a:normAutofit/>
          </a:bodyPr>
          <a:lstStyle/>
          <a:p>
            <a:pPr marL="114300" lvl="0" indent="0" algn="l" rtl="0">
              <a:lnSpc>
                <a:spcPct val="100000"/>
              </a:lnSpc>
              <a:spcBef>
                <a:spcPts val="900"/>
              </a:spcBef>
              <a:spcAft>
                <a:spcPts val="0"/>
              </a:spcAft>
              <a:buSzPts val="1800"/>
              <a:buNone/>
            </a:pPr>
            <a:r>
              <a:rPr lang="en-I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Clr>
                <a:srgbClr val="262626"/>
              </a:buClr>
              <a:buSzPts val="7200"/>
              <a:buFont typeface="Century Gothic"/>
              <a:buNone/>
            </a:pPr>
            <a:r>
              <a:rPr lang="en-IN"/>
              <a:t>SHEARING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0"/>
          <p:cNvSpPr txBox="1">
            <a:spLocks noGrp="1"/>
          </p:cNvSpPr>
          <p:nvPr>
            <p:ph type="body" idx="1"/>
          </p:nvPr>
        </p:nvSpPr>
        <p:spPr>
          <a:xfrm>
            <a:off x="1066800" y="743875"/>
            <a:ext cx="10058400" cy="5557800"/>
          </a:xfrm>
          <a:prstGeom prst="rect">
            <a:avLst/>
          </a:prstGeom>
          <a:noFill/>
          <a:ln>
            <a:noFill/>
          </a:ln>
        </p:spPr>
        <p:txBody>
          <a:bodyPr spcFirstLastPara="1" wrap="square" lIns="91425" tIns="45700" rIns="91425" bIns="45700" anchor="t" anchorCtr="0">
            <a:normAutofit lnSpcReduction="10000"/>
          </a:bodyPr>
          <a:lstStyle/>
          <a:p>
            <a:pPr marL="457200" lvl="0" indent="-228600" algn="just" rtl="0">
              <a:lnSpc>
                <a:spcPct val="100000"/>
              </a:lnSpc>
              <a:spcBef>
                <a:spcPts val="900"/>
              </a:spcBef>
              <a:spcAft>
                <a:spcPts val="0"/>
              </a:spcAft>
              <a:buSzPts val="1600"/>
              <a:buNone/>
            </a:pPr>
            <a:r>
              <a:rPr lang="en-IN" sz="2500">
                <a:latin typeface="Roboto"/>
                <a:ea typeface="Roboto"/>
                <a:cs typeface="Roboto"/>
                <a:sym typeface="Roboto"/>
              </a:rPr>
              <a:t>-</a:t>
            </a:r>
            <a:r>
              <a:rPr lang="en-IN" sz="2600">
                <a:latin typeface="Roboto"/>
                <a:ea typeface="Roboto"/>
                <a:cs typeface="Roboto"/>
                <a:sym typeface="Roboto"/>
              </a:rPr>
              <a:t>&gt;</a:t>
            </a:r>
            <a:r>
              <a:rPr lang="en-IN" sz="2400">
                <a:uFill>
                  <a:noFill/>
                </a:uFill>
                <a:latin typeface="Roboto"/>
                <a:ea typeface="Roboto"/>
                <a:cs typeface="Roboto"/>
                <a:sym typeface="Roboto"/>
                <a:hlinkClick r:id="rId3"/>
              </a:rPr>
              <a:t>Shear mapping</a:t>
            </a:r>
            <a:r>
              <a:rPr lang="en-IN" sz="2400">
                <a:solidFill>
                  <a:srgbClr val="212529"/>
                </a:solidFill>
                <a:latin typeface="Roboto"/>
                <a:ea typeface="Roboto"/>
                <a:cs typeface="Roboto"/>
                <a:sym typeface="Roboto"/>
              </a:rPr>
              <a:t> is a linear map that displaces each point in fixed direction, it substitutes every point horizontally or vertically by a specific value in proportional to its x or y coordinates.</a:t>
            </a:r>
            <a:endParaRPr sz="2400">
              <a:solidFill>
                <a:srgbClr val="212529"/>
              </a:solidFill>
              <a:latin typeface="Roboto"/>
              <a:ea typeface="Roboto"/>
              <a:cs typeface="Roboto"/>
              <a:sym typeface="Roboto"/>
            </a:endParaRPr>
          </a:p>
          <a:p>
            <a:pPr marL="457200" lvl="0" indent="-228600" algn="just" rtl="0">
              <a:lnSpc>
                <a:spcPct val="100000"/>
              </a:lnSpc>
              <a:spcBef>
                <a:spcPts val="900"/>
              </a:spcBef>
              <a:spcAft>
                <a:spcPts val="0"/>
              </a:spcAft>
              <a:buSzPts val="1600"/>
              <a:buNone/>
            </a:pPr>
            <a:endParaRPr sz="2500">
              <a:solidFill>
                <a:srgbClr val="212529"/>
              </a:solidFill>
              <a:latin typeface="Roboto"/>
              <a:ea typeface="Roboto"/>
              <a:cs typeface="Roboto"/>
              <a:sym typeface="Roboto"/>
            </a:endParaRPr>
          </a:p>
          <a:p>
            <a:pPr marL="457200" lvl="0" indent="-228600" algn="just" rtl="0">
              <a:lnSpc>
                <a:spcPct val="100000"/>
              </a:lnSpc>
              <a:spcBef>
                <a:spcPts val="900"/>
              </a:spcBef>
              <a:spcAft>
                <a:spcPts val="0"/>
              </a:spcAft>
              <a:buSzPts val="1600"/>
              <a:buNone/>
            </a:pPr>
            <a:r>
              <a:rPr lang="en-IN" sz="2500">
                <a:solidFill>
                  <a:srgbClr val="212529"/>
                </a:solidFill>
                <a:latin typeface="Roboto"/>
                <a:ea typeface="Roboto"/>
                <a:cs typeface="Roboto"/>
                <a:sym typeface="Roboto"/>
              </a:rPr>
              <a:t>-&gt;There are two types of shearing effects</a:t>
            </a:r>
            <a:endParaRPr sz="2700">
              <a:latin typeface="Roboto"/>
              <a:ea typeface="Roboto"/>
              <a:cs typeface="Roboto"/>
              <a:sym typeface="Roboto"/>
            </a:endParaRPr>
          </a:p>
          <a:p>
            <a:pPr marL="457200" lvl="0" indent="-228600" algn="just" rtl="0">
              <a:lnSpc>
                <a:spcPct val="100000"/>
              </a:lnSpc>
              <a:spcBef>
                <a:spcPts val="900"/>
              </a:spcBef>
              <a:spcAft>
                <a:spcPts val="0"/>
              </a:spcAft>
              <a:buSzPts val="1600"/>
              <a:buNone/>
            </a:pPr>
            <a:r>
              <a:rPr lang="en-IN" sz="2700">
                <a:latin typeface="Roboto"/>
                <a:ea typeface="Roboto"/>
                <a:cs typeface="Roboto"/>
                <a:sym typeface="Roboto"/>
              </a:rPr>
              <a:t>-&gt;</a:t>
            </a:r>
            <a:r>
              <a:rPr lang="en-IN" sz="2600">
                <a:solidFill>
                  <a:srgbClr val="222222"/>
                </a:solidFill>
                <a:latin typeface="Roboto"/>
                <a:ea typeface="Roboto"/>
                <a:cs typeface="Roboto"/>
                <a:sym typeface="Roboto"/>
              </a:rPr>
              <a:t>Shearing in x-direction</a:t>
            </a:r>
            <a:endParaRPr sz="2600">
              <a:solidFill>
                <a:srgbClr val="222222"/>
              </a:solidFill>
              <a:latin typeface="Roboto"/>
              <a:ea typeface="Roboto"/>
              <a:cs typeface="Roboto"/>
              <a:sym typeface="Roboto"/>
            </a:endParaRPr>
          </a:p>
          <a:p>
            <a:pPr marL="457200" lvl="0" indent="-228600" algn="just" rtl="0">
              <a:lnSpc>
                <a:spcPct val="100000"/>
              </a:lnSpc>
              <a:spcBef>
                <a:spcPts val="900"/>
              </a:spcBef>
              <a:spcAft>
                <a:spcPts val="0"/>
              </a:spcAft>
              <a:buSzPts val="1600"/>
              <a:buNone/>
            </a:pPr>
            <a:r>
              <a:rPr lang="en-IN" sz="2300">
                <a:solidFill>
                  <a:srgbClr val="222222"/>
                </a:solidFill>
                <a:latin typeface="Roboto"/>
                <a:ea typeface="Roboto"/>
                <a:cs typeface="Roboto"/>
                <a:sym typeface="Roboto"/>
              </a:rPr>
              <a:t>-</a:t>
            </a:r>
            <a:r>
              <a:rPr lang="en-IN" sz="3200">
                <a:solidFill>
                  <a:srgbClr val="222222"/>
                </a:solidFill>
                <a:latin typeface="Roboto"/>
                <a:ea typeface="Roboto"/>
                <a:cs typeface="Roboto"/>
                <a:sym typeface="Roboto"/>
              </a:rPr>
              <a:t>&gt;</a:t>
            </a:r>
            <a:r>
              <a:rPr lang="en-IN" sz="2300">
                <a:solidFill>
                  <a:srgbClr val="212529"/>
                </a:solidFill>
                <a:latin typeface="Arial"/>
                <a:ea typeface="Arial"/>
                <a:cs typeface="Arial"/>
                <a:sym typeface="Arial"/>
              </a:rPr>
              <a:t>When shearing is done in the x-axis direction, the boundaries of the image that are parallel to the x-axis keep their location, and the edges parallel to y-axis changes their place depending on the shearing factor</a:t>
            </a:r>
            <a:r>
              <a:rPr lang="en-IN" sz="2300">
                <a:latin typeface="Roboto"/>
                <a:ea typeface="Roboto"/>
                <a:cs typeface="Roboto"/>
                <a:sym typeface="Roboto"/>
              </a:rPr>
              <a:t>.</a:t>
            </a:r>
            <a:endParaRPr sz="2300">
              <a:latin typeface="Roboto"/>
              <a:ea typeface="Roboto"/>
              <a:cs typeface="Roboto"/>
              <a:sym typeface="Roboto"/>
            </a:endParaRPr>
          </a:p>
          <a:p>
            <a:pPr marL="0" lvl="0" indent="0" algn="just" rtl="0">
              <a:lnSpc>
                <a:spcPct val="100000"/>
              </a:lnSpc>
              <a:spcBef>
                <a:spcPts val="900"/>
              </a:spcBef>
              <a:spcAft>
                <a:spcPts val="0"/>
              </a:spcAft>
              <a:buSzPts val="1600"/>
              <a:buNone/>
            </a:pPr>
            <a:r>
              <a:rPr lang="en-IN" sz="2700">
                <a:solidFill>
                  <a:srgbClr val="222222"/>
                </a:solidFill>
                <a:latin typeface="Roboto"/>
                <a:ea typeface="Roboto"/>
                <a:cs typeface="Roboto"/>
                <a:sym typeface="Roboto"/>
              </a:rPr>
              <a:t>   -&gt;Shearing in y-direction</a:t>
            </a:r>
            <a:endParaRPr sz="2700">
              <a:solidFill>
                <a:srgbClr val="222222"/>
              </a:solidFill>
              <a:latin typeface="Roboto"/>
              <a:ea typeface="Roboto"/>
              <a:cs typeface="Roboto"/>
              <a:sym typeface="Roboto"/>
            </a:endParaRPr>
          </a:p>
          <a:p>
            <a:pPr marL="457200" lvl="0" indent="-228600" algn="just" rtl="0">
              <a:lnSpc>
                <a:spcPct val="100000"/>
              </a:lnSpc>
              <a:spcBef>
                <a:spcPts val="900"/>
              </a:spcBef>
              <a:spcAft>
                <a:spcPts val="0"/>
              </a:spcAft>
              <a:buSzPts val="1600"/>
              <a:buNone/>
            </a:pPr>
            <a:r>
              <a:rPr lang="en-IN" sz="3200">
                <a:solidFill>
                  <a:srgbClr val="222222"/>
                </a:solidFill>
                <a:latin typeface="Roboto"/>
                <a:ea typeface="Roboto"/>
                <a:cs typeface="Roboto"/>
                <a:sym typeface="Roboto"/>
              </a:rPr>
              <a:t>-&gt;</a:t>
            </a:r>
            <a:r>
              <a:rPr lang="en-IN" sz="2300">
                <a:latin typeface="Roboto"/>
                <a:ea typeface="Roboto"/>
                <a:cs typeface="Roboto"/>
                <a:sym typeface="Roboto"/>
              </a:rPr>
              <a:t>When shearing is done in the y-axis direction, the boundaries of the image that are parallel to the y-axis keep their location, and the edges parallel to x-axis changes their place depending on the shearing factor</a:t>
            </a:r>
            <a:r>
              <a:rPr lang="en-IN" sz="2200">
                <a:latin typeface="Roboto"/>
                <a:ea typeface="Roboto"/>
                <a:cs typeface="Roboto"/>
                <a:sym typeface="Roboto"/>
              </a:rPr>
              <a:t>.</a:t>
            </a:r>
            <a:endParaRPr sz="2200">
              <a:latin typeface="Roboto"/>
              <a:ea typeface="Roboto"/>
              <a:cs typeface="Roboto"/>
              <a:sym typeface="Roboto"/>
            </a:endParaRPr>
          </a:p>
          <a:p>
            <a:pPr marL="457200" lvl="0" indent="-228600" algn="l" rtl="0">
              <a:lnSpc>
                <a:spcPct val="100000"/>
              </a:lnSpc>
              <a:spcBef>
                <a:spcPts val="900"/>
              </a:spcBef>
              <a:spcAft>
                <a:spcPts val="0"/>
              </a:spcAft>
              <a:buSzPts val="1600"/>
              <a:buNone/>
            </a:pPr>
            <a:endParaRPr sz="3100">
              <a:solidFill>
                <a:srgbClr val="22222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199" name="Google Shape;199;p21"/>
          <p:cNvSpPr txBox="1">
            <a:spLocks noGrp="1"/>
          </p:cNvSpPr>
          <p:nvPr>
            <p:ph type="body" idx="1"/>
          </p:nvPr>
        </p:nvSpPr>
        <p:spPr>
          <a:xfrm>
            <a:off x="1219200" y="815327"/>
            <a:ext cx="10058400" cy="521970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900"/>
              </a:spcBef>
              <a:spcAft>
                <a:spcPts val="0"/>
              </a:spcAft>
              <a:buSzPts val="1600"/>
              <a:buNone/>
            </a:pPr>
            <a:endParaRPr b="1"/>
          </a:p>
          <a:p>
            <a:pPr marL="457200" lvl="0" indent="-228600" algn="l" rtl="0">
              <a:lnSpc>
                <a:spcPct val="100000"/>
              </a:lnSpc>
              <a:spcBef>
                <a:spcPts val="900"/>
              </a:spcBef>
              <a:spcAft>
                <a:spcPts val="0"/>
              </a:spcAft>
              <a:buSzPts val="1600"/>
              <a:buNone/>
            </a:pPr>
            <a:endParaRPr b="1"/>
          </a:p>
          <a:p>
            <a:pPr marL="457200" lvl="0" indent="-228600" algn="l" rtl="0">
              <a:lnSpc>
                <a:spcPct val="100000"/>
              </a:lnSpc>
              <a:spcBef>
                <a:spcPts val="900"/>
              </a:spcBef>
              <a:spcAft>
                <a:spcPts val="0"/>
              </a:spcAft>
              <a:buSzPts val="1600"/>
              <a:buNone/>
            </a:pPr>
            <a:endParaRPr b="1"/>
          </a:p>
          <a:p>
            <a:pPr marL="457200" lvl="0" indent="-228600" algn="l" rtl="0">
              <a:lnSpc>
                <a:spcPct val="100000"/>
              </a:lnSpc>
              <a:spcBef>
                <a:spcPts val="900"/>
              </a:spcBef>
              <a:spcAft>
                <a:spcPts val="0"/>
              </a:spcAft>
              <a:buSzPts val="1600"/>
              <a:buNone/>
            </a:pPr>
            <a:r>
              <a:rPr lang="en-IN" b="1"/>
              <a:t>    ORIGINAL IMAGE                                                 IMAGE AFTER TRANSFORMATION                 </a:t>
            </a:r>
            <a:endParaRPr b="1"/>
          </a:p>
          <a:p>
            <a:pPr marL="457200" lvl="0" indent="-228600" algn="l" rtl="0">
              <a:lnSpc>
                <a:spcPct val="100000"/>
              </a:lnSpc>
              <a:spcBef>
                <a:spcPts val="900"/>
              </a:spcBef>
              <a:spcAft>
                <a:spcPts val="0"/>
              </a:spcAft>
              <a:buSzPts val="1600"/>
              <a:buNone/>
            </a:pPr>
            <a:r>
              <a:rPr lang="en-IN" b="1"/>
              <a:t>                                                                                                       TRANSFORMATION   </a:t>
            </a:r>
            <a:endParaRPr b="1"/>
          </a:p>
        </p:txBody>
      </p:sp>
      <p:pic>
        <p:nvPicPr>
          <p:cNvPr id="200" name="Google Shape;200;p21"/>
          <p:cNvPicPr preferRelativeResize="0"/>
          <p:nvPr/>
        </p:nvPicPr>
        <p:blipFill rotWithShape="1">
          <a:blip r:embed="rId3">
            <a:alphaModFix/>
          </a:blip>
          <a:srcRect l="6919" t="18753" r="52181" b="27060"/>
          <a:stretch/>
        </p:blipFill>
        <p:spPr>
          <a:xfrm>
            <a:off x="971850" y="2386950"/>
            <a:ext cx="4986350" cy="3715999"/>
          </a:xfrm>
          <a:prstGeom prst="rect">
            <a:avLst/>
          </a:prstGeom>
          <a:noFill/>
          <a:ln>
            <a:noFill/>
          </a:ln>
        </p:spPr>
      </p:pic>
      <p:pic>
        <p:nvPicPr>
          <p:cNvPr id="201" name="Google Shape;201;p21"/>
          <p:cNvPicPr preferRelativeResize="0"/>
          <p:nvPr/>
        </p:nvPicPr>
        <p:blipFill rotWithShape="1">
          <a:blip r:embed="rId4">
            <a:alphaModFix/>
          </a:blip>
          <a:srcRect l="10001" t="15640" r="53471" b="32276"/>
          <a:stretch/>
        </p:blipFill>
        <p:spPr>
          <a:xfrm>
            <a:off x="6491300" y="2386950"/>
            <a:ext cx="4453224" cy="3571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1b5fb1d8a1_2_46"/>
          <p:cNvSpPr txBox="1">
            <a:spLocks noGrp="1"/>
          </p:cNvSpPr>
          <p:nvPr>
            <p:ph type="title"/>
          </p:nvPr>
        </p:nvSpPr>
        <p:spPr>
          <a:xfrm>
            <a:off x="1563623" y="2094309"/>
            <a:ext cx="9070800" cy="2587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a:t>LINEAR FILTER</a:t>
            </a:r>
            <a:endParaRPr/>
          </a:p>
        </p:txBody>
      </p:sp>
      <p:sp>
        <p:nvSpPr>
          <p:cNvPr id="207" name="Google Shape;207;g11b5fb1d8a1_2_46"/>
          <p:cNvSpPr txBox="1">
            <a:spLocks noGrp="1"/>
          </p:cNvSpPr>
          <p:nvPr>
            <p:ph type="body" idx="1"/>
          </p:nvPr>
        </p:nvSpPr>
        <p:spPr>
          <a:xfrm>
            <a:off x="1563624" y="4682062"/>
            <a:ext cx="9070800" cy="457200"/>
          </a:xfrm>
          <a:prstGeom prst="rect">
            <a:avLst/>
          </a:prstGeom>
          <a:noFill/>
          <a:ln>
            <a:noFill/>
          </a:ln>
        </p:spPr>
        <p:txBody>
          <a:bodyPr spcFirstLastPara="1" wrap="square" lIns="91425" tIns="45700" rIns="91425" bIns="45700" anchor="t" anchorCtr="0">
            <a:normAutofit/>
          </a:bodyPr>
          <a:lstStyle/>
          <a:p>
            <a:pPr marL="457200" lvl="0" indent="-228600" algn="ctr" rtl="0">
              <a:lnSpc>
                <a:spcPct val="100000"/>
              </a:lnSpc>
              <a:spcBef>
                <a:spcPts val="900"/>
              </a:spcBef>
              <a:spcAft>
                <a:spcPts val="0"/>
              </a:spcAft>
              <a:buSzPts val="1600"/>
              <a:buNone/>
            </a:pPr>
            <a:r>
              <a:rPr lang="en-I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11b5fb1d8a1_2_51"/>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4400">
                <a:solidFill>
                  <a:schemeClr val="dk1"/>
                </a:solidFill>
                <a:latin typeface="Arial"/>
                <a:ea typeface="Arial"/>
                <a:cs typeface="Arial"/>
                <a:sym typeface="Arial"/>
              </a:rPr>
              <a:t>Linear Filter: Introduction</a:t>
            </a:r>
            <a:endParaRPr/>
          </a:p>
        </p:txBody>
      </p:sp>
      <p:sp>
        <p:nvSpPr>
          <p:cNvPr id="213" name="Google Shape;213;g11b5fb1d8a1_2_51"/>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None/>
            </a:pPr>
            <a:r>
              <a:rPr lang="en-IN" sz="2600">
                <a:solidFill>
                  <a:srgbClr val="666666"/>
                </a:solidFill>
                <a:latin typeface="Arial"/>
                <a:ea typeface="Arial"/>
                <a:cs typeface="Arial"/>
                <a:sym typeface="Arial"/>
              </a:rPr>
              <a:t>•</a:t>
            </a:r>
            <a:r>
              <a:rPr lang="en-IN" sz="2600">
                <a:solidFill>
                  <a:srgbClr val="666666"/>
                </a:solidFill>
                <a:latin typeface="Roboto"/>
                <a:ea typeface="Roboto"/>
                <a:cs typeface="Roboto"/>
                <a:sym typeface="Roboto"/>
              </a:rPr>
              <a:t>These process time-varying input signals to produce output signals, subject to the constraint of linearity. </a:t>
            </a:r>
            <a:endParaRPr sz="2600">
              <a:solidFill>
                <a:srgbClr val="666666"/>
              </a:solidFill>
              <a:latin typeface="Roboto"/>
              <a:ea typeface="Roboto"/>
              <a:cs typeface="Roboto"/>
              <a:sym typeface="Roboto"/>
            </a:endParaRPr>
          </a:p>
          <a:p>
            <a:pPr marL="0" lvl="0" indent="0" algn="l" rtl="0">
              <a:lnSpc>
                <a:spcPct val="90000"/>
              </a:lnSpc>
              <a:spcBef>
                <a:spcPts val="1000"/>
              </a:spcBef>
              <a:spcAft>
                <a:spcPts val="0"/>
              </a:spcAft>
              <a:buNone/>
            </a:pPr>
            <a:endParaRPr sz="2600">
              <a:solidFill>
                <a:srgbClr val="666666"/>
              </a:solidFill>
              <a:latin typeface="Roboto"/>
              <a:ea typeface="Roboto"/>
              <a:cs typeface="Roboto"/>
              <a:sym typeface="Roboto"/>
            </a:endParaRPr>
          </a:p>
          <a:p>
            <a:pPr marL="0" lvl="0" indent="0" algn="l" rtl="0">
              <a:lnSpc>
                <a:spcPct val="90000"/>
              </a:lnSpc>
              <a:spcBef>
                <a:spcPts val="1000"/>
              </a:spcBef>
              <a:spcAft>
                <a:spcPts val="0"/>
              </a:spcAft>
              <a:buNone/>
            </a:pPr>
            <a:r>
              <a:rPr lang="en-IN" sz="2600">
                <a:solidFill>
                  <a:srgbClr val="666666"/>
                </a:solidFill>
                <a:latin typeface="Arial"/>
                <a:ea typeface="Arial"/>
                <a:cs typeface="Arial"/>
                <a:sym typeface="Arial"/>
              </a:rPr>
              <a:t>•</a:t>
            </a:r>
            <a:r>
              <a:rPr lang="en-IN" sz="2600">
                <a:solidFill>
                  <a:srgbClr val="666666"/>
                </a:solidFill>
                <a:latin typeface="Roboto"/>
                <a:ea typeface="Roboto"/>
                <a:cs typeface="Roboto"/>
                <a:sym typeface="Roboto"/>
              </a:rPr>
              <a:t>It is a filtering in which the value of an output pixel is a linear combination of the values of the input pixel's neighborhood.</a:t>
            </a:r>
            <a:endParaRPr sz="2600">
              <a:solidFill>
                <a:srgbClr val="666666"/>
              </a:solidFill>
              <a:latin typeface="Roboto"/>
              <a:ea typeface="Roboto"/>
              <a:cs typeface="Roboto"/>
              <a:sym typeface="Roboto"/>
            </a:endParaRPr>
          </a:p>
          <a:p>
            <a:pPr marL="0" lvl="0" indent="0" algn="l" rtl="0">
              <a:lnSpc>
                <a:spcPct val="90000"/>
              </a:lnSpc>
              <a:spcBef>
                <a:spcPts val="1000"/>
              </a:spcBef>
              <a:spcAft>
                <a:spcPts val="0"/>
              </a:spcAft>
              <a:buNone/>
            </a:pPr>
            <a:r>
              <a:rPr lang="en-IN" sz="2600">
                <a:solidFill>
                  <a:srgbClr val="666666"/>
                </a:solidFill>
                <a:latin typeface="Arial"/>
                <a:ea typeface="Arial"/>
                <a:cs typeface="Arial"/>
                <a:sym typeface="Arial"/>
              </a:rPr>
              <a:t>•</a:t>
            </a:r>
            <a:r>
              <a:rPr lang="en-IN" sz="2600">
                <a:solidFill>
                  <a:srgbClr val="666666"/>
                </a:solidFill>
                <a:latin typeface="Roboto"/>
                <a:ea typeface="Roboto"/>
                <a:cs typeface="Roboto"/>
                <a:sym typeface="Roboto"/>
              </a:rPr>
              <a:t>The concept used here is convolution in 2 dimension.[ie,It uses a 2D matrix]</a:t>
            </a:r>
            <a:endParaRPr sz="2600">
              <a:solidFill>
                <a:srgbClr val="666666"/>
              </a:solidFill>
              <a:latin typeface="Roboto"/>
              <a:ea typeface="Roboto"/>
              <a:cs typeface="Roboto"/>
              <a:sym typeface="Roboto"/>
            </a:endParaRPr>
          </a:p>
          <a:p>
            <a:pPr marL="0" lvl="0" indent="0" algn="l" rtl="0">
              <a:lnSpc>
                <a:spcPct val="90000"/>
              </a:lnSpc>
              <a:spcBef>
                <a:spcPts val="1000"/>
              </a:spcBef>
              <a:spcAft>
                <a:spcPts val="0"/>
              </a:spcAft>
              <a:buNone/>
            </a:pPr>
            <a:endParaRPr sz="2600">
              <a:solidFill>
                <a:srgbClr val="666666"/>
              </a:solidFill>
              <a:latin typeface="Arial"/>
              <a:ea typeface="Arial"/>
              <a:cs typeface="Arial"/>
              <a:sym typeface="Arial"/>
            </a:endParaRPr>
          </a:p>
          <a:p>
            <a:pPr marL="0" lvl="0" indent="0" algn="l" rtl="0">
              <a:lnSpc>
                <a:spcPct val="90000"/>
              </a:lnSpc>
              <a:spcBef>
                <a:spcPts val="1000"/>
              </a:spcBef>
              <a:spcAft>
                <a:spcPts val="0"/>
              </a:spcAft>
              <a:buNone/>
            </a:pPr>
            <a:r>
              <a:rPr lang="en-IN" sz="2600">
                <a:solidFill>
                  <a:srgbClr val="666666"/>
                </a:solidFill>
                <a:latin typeface="Arial"/>
                <a:ea typeface="Arial"/>
                <a:cs typeface="Arial"/>
                <a:sym typeface="Arial"/>
              </a:rPr>
              <a:t>•</a:t>
            </a:r>
            <a:r>
              <a:rPr lang="en-IN" sz="2600">
                <a:solidFill>
                  <a:srgbClr val="666666"/>
                </a:solidFill>
                <a:latin typeface="Roboto"/>
                <a:ea typeface="Roboto"/>
                <a:cs typeface="Roboto"/>
                <a:sym typeface="Roboto"/>
              </a:rPr>
              <a:t>Applications: Generic tasks such as image/video contrast improvement, denoising, sharpening, and feature enhancement.</a:t>
            </a:r>
            <a:endParaRPr>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1b5fb1d8a1_2_56"/>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4400">
                <a:solidFill>
                  <a:schemeClr val="dk1"/>
                </a:solidFill>
                <a:latin typeface="Arial"/>
                <a:ea typeface="Arial"/>
                <a:cs typeface="Arial"/>
                <a:sym typeface="Arial"/>
              </a:rPr>
              <a:t>Linear Filter: Working</a:t>
            </a:r>
            <a:endParaRPr/>
          </a:p>
        </p:txBody>
      </p:sp>
      <p:sp>
        <p:nvSpPr>
          <p:cNvPr id="219" name="Google Shape;219;g11b5fb1d8a1_2_56"/>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None/>
            </a:pPr>
            <a:r>
              <a:rPr lang="en-IN" sz="2600">
                <a:solidFill>
                  <a:srgbClr val="4D5156"/>
                </a:solidFill>
                <a:latin typeface="Roboto"/>
                <a:ea typeface="Roboto"/>
                <a:cs typeface="Roboto"/>
                <a:sym typeface="Roboto"/>
              </a:rPr>
              <a:t>The code works in the following way:</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1.</a:t>
            </a:r>
            <a:r>
              <a:rPr lang="en-IN" sz="2600">
                <a:solidFill>
                  <a:srgbClr val="4D5156"/>
                </a:solidFill>
                <a:latin typeface="Roboto"/>
                <a:ea typeface="Roboto"/>
                <a:cs typeface="Roboto"/>
                <a:sym typeface="Roboto"/>
              </a:rPr>
              <a:t>It first loads the original image and initializes the variable (ddepth).</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2.</a:t>
            </a:r>
            <a:r>
              <a:rPr lang="en-IN" sz="2600">
                <a:solidFill>
                  <a:srgbClr val="4D5156"/>
                </a:solidFill>
                <a:latin typeface="Roboto"/>
                <a:ea typeface="Roboto"/>
                <a:cs typeface="Roboto"/>
                <a:sym typeface="Roboto"/>
              </a:rPr>
              <a:t>Then we define the kernel .</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3.</a:t>
            </a:r>
            <a:r>
              <a:rPr lang="en-IN" sz="2600">
                <a:solidFill>
                  <a:srgbClr val="4D5156"/>
                </a:solidFill>
                <a:latin typeface="Roboto"/>
                <a:ea typeface="Roboto"/>
                <a:cs typeface="Roboto"/>
                <a:sym typeface="Roboto"/>
              </a:rPr>
              <a:t>This can be done by defining Kernel size.</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4.</a:t>
            </a:r>
            <a:r>
              <a:rPr lang="en-IN" sz="2600">
                <a:solidFill>
                  <a:srgbClr val="4D5156"/>
                </a:solidFill>
                <a:latin typeface="Roboto"/>
                <a:ea typeface="Roboto"/>
                <a:cs typeface="Roboto"/>
                <a:sym typeface="Roboto"/>
              </a:rPr>
              <a:t> Filling the kernel  with 1’s and normalizing it.</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5.</a:t>
            </a:r>
            <a:r>
              <a:rPr lang="en-IN" sz="2600">
                <a:solidFill>
                  <a:srgbClr val="4D5156"/>
                </a:solidFill>
                <a:latin typeface="Roboto"/>
                <a:ea typeface="Roboto"/>
                <a:cs typeface="Roboto"/>
                <a:sym typeface="Roboto"/>
              </a:rPr>
              <a:t>Then we use the source image and Kernel to get output.</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6.</a:t>
            </a:r>
            <a:r>
              <a:rPr lang="en-IN" sz="2600">
                <a:solidFill>
                  <a:srgbClr val="4D5156"/>
                </a:solidFill>
                <a:latin typeface="Roboto"/>
                <a:ea typeface="Roboto"/>
                <a:cs typeface="Roboto"/>
                <a:sym typeface="Roboto"/>
              </a:rPr>
              <a:t>The output is that every 1 second the kernel size of this filter will be updated.</a:t>
            </a:r>
            <a:endParaRPr sz="24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1b5ead18a0_0_5"/>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sz="3600"/>
              <a:t>Introduction</a:t>
            </a:r>
            <a:endParaRPr sz="3600"/>
          </a:p>
        </p:txBody>
      </p:sp>
      <p:sp>
        <p:nvSpPr>
          <p:cNvPr id="113" name="Google Shape;113;g11b5ead18a0_0_5"/>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900"/>
              </a:spcBef>
              <a:spcAft>
                <a:spcPts val="0"/>
              </a:spcAft>
              <a:buSzPts val="1600"/>
              <a:buNone/>
            </a:pPr>
            <a:r>
              <a:rPr lang="en-IN" sz="2900">
                <a:solidFill>
                  <a:srgbClr val="212529"/>
                </a:solidFill>
                <a:latin typeface="Roboto"/>
                <a:ea typeface="Roboto"/>
                <a:cs typeface="Roboto"/>
                <a:sym typeface="Roboto"/>
              </a:rPr>
              <a:t>-&gt; An image can be represented as a matrix of pixels</a:t>
            </a:r>
            <a:endParaRPr sz="2900">
              <a:solidFill>
                <a:srgbClr val="212529"/>
              </a:solidFill>
              <a:latin typeface="Roboto"/>
              <a:ea typeface="Roboto"/>
              <a:cs typeface="Roboto"/>
              <a:sym typeface="Roboto"/>
            </a:endParaRPr>
          </a:p>
          <a:p>
            <a:pPr marL="0" lvl="0" indent="0" algn="l" rtl="0">
              <a:lnSpc>
                <a:spcPct val="90000"/>
              </a:lnSpc>
              <a:spcBef>
                <a:spcPts val="900"/>
              </a:spcBef>
              <a:spcAft>
                <a:spcPts val="0"/>
              </a:spcAft>
              <a:buSzPts val="1600"/>
              <a:buNone/>
            </a:pPr>
            <a:endParaRPr sz="2900">
              <a:solidFill>
                <a:srgbClr val="212529"/>
              </a:solidFill>
              <a:latin typeface="Roboto"/>
              <a:ea typeface="Roboto"/>
              <a:cs typeface="Roboto"/>
              <a:sym typeface="Roboto"/>
            </a:endParaRPr>
          </a:p>
          <a:p>
            <a:pPr marL="0" lvl="0" indent="0" algn="l" rtl="0">
              <a:lnSpc>
                <a:spcPct val="90000"/>
              </a:lnSpc>
              <a:spcBef>
                <a:spcPts val="900"/>
              </a:spcBef>
              <a:spcAft>
                <a:spcPts val="0"/>
              </a:spcAft>
              <a:buSzPts val="1600"/>
              <a:buNone/>
            </a:pPr>
            <a:r>
              <a:rPr lang="en-IN" sz="2900">
                <a:solidFill>
                  <a:srgbClr val="212529"/>
                </a:solidFill>
                <a:latin typeface="Roboto"/>
                <a:ea typeface="Roboto"/>
                <a:cs typeface="Roboto"/>
                <a:sym typeface="Roboto"/>
              </a:rPr>
              <a:t>-&gt; Each pixel is expressed as a 3D vector</a:t>
            </a:r>
            <a:endParaRPr sz="2900">
              <a:solidFill>
                <a:srgbClr val="212529"/>
              </a:solidFill>
              <a:latin typeface="Roboto"/>
              <a:ea typeface="Roboto"/>
              <a:cs typeface="Roboto"/>
              <a:sym typeface="Roboto"/>
            </a:endParaRPr>
          </a:p>
          <a:p>
            <a:pPr marL="0" lvl="0" indent="0" algn="l" rtl="0">
              <a:lnSpc>
                <a:spcPct val="90000"/>
              </a:lnSpc>
              <a:spcBef>
                <a:spcPts val="900"/>
              </a:spcBef>
              <a:spcAft>
                <a:spcPts val="0"/>
              </a:spcAft>
              <a:buSzPts val="1600"/>
              <a:buNone/>
            </a:pPr>
            <a:endParaRPr sz="2900">
              <a:solidFill>
                <a:srgbClr val="212529"/>
              </a:solidFill>
              <a:latin typeface="Roboto"/>
              <a:ea typeface="Roboto"/>
              <a:cs typeface="Roboto"/>
              <a:sym typeface="Roboto"/>
            </a:endParaRPr>
          </a:p>
          <a:p>
            <a:pPr marL="0" lvl="0" indent="0" algn="l" rtl="0">
              <a:lnSpc>
                <a:spcPct val="90000"/>
              </a:lnSpc>
              <a:spcBef>
                <a:spcPts val="900"/>
              </a:spcBef>
              <a:spcAft>
                <a:spcPts val="0"/>
              </a:spcAft>
              <a:buSzPts val="1600"/>
              <a:buNone/>
            </a:pPr>
            <a:r>
              <a:rPr lang="en-IN" sz="2900">
                <a:solidFill>
                  <a:srgbClr val="212529"/>
                </a:solidFill>
                <a:latin typeface="Roboto"/>
                <a:ea typeface="Roboto"/>
                <a:cs typeface="Roboto"/>
                <a:sym typeface="Roboto"/>
              </a:rPr>
              <a:t>-&gt; Composed by the amount of red, green and blue </a:t>
            </a:r>
            <a:endParaRPr sz="2900">
              <a:solidFill>
                <a:srgbClr val="212529"/>
              </a:solidFill>
              <a:latin typeface="Roboto"/>
              <a:ea typeface="Roboto"/>
              <a:cs typeface="Roboto"/>
              <a:sym typeface="Roboto"/>
            </a:endParaRPr>
          </a:p>
          <a:p>
            <a:pPr marL="0" lvl="0" indent="0" algn="l" rtl="0">
              <a:lnSpc>
                <a:spcPct val="90000"/>
              </a:lnSpc>
              <a:spcBef>
                <a:spcPts val="900"/>
              </a:spcBef>
              <a:spcAft>
                <a:spcPts val="0"/>
              </a:spcAft>
              <a:buSzPts val="1600"/>
              <a:buNone/>
            </a:pPr>
            <a:r>
              <a:rPr lang="en-IN" sz="2900">
                <a:solidFill>
                  <a:srgbClr val="212529"/>
                </a:solidFill>
                <a:latin typeface="Roboto"/>
                <a:ea typeface="Roboto"/>
                <a:cs typeface="Roboto"/>
                <a:sym typeface="Roboto"/>
              </a:rPr>
              <a:t>    of the color.</a:t>
            </a:r>
            <a:endParaRPr sz="2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11b5fb1d8a1_2_61"/>
          <p:cNvSpPr txBox="1">
            <a:spLocks noGrp="1"/>
          </p:cNvSpPr>
          <p:nvPr>
            <p:ph type="title"/>
          </p:nvPr>
        </p:nvSpPr>
        <p:spPr>
          <a:xfrm>
            <a:off x="986450" y="347919"/>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4400">
                <a:solidFill>
                  <a:schemeClr val="dk1"/>
                </a:solidFill>
                <a:latin typeface="Arial"/>
                <a:ea typeface="Arial"/>
                <a:cs typeface="Arial"/>
                <a:sym typeface="Arial"/>
              </a:rPr>
              <a:t>Linear Filter: Input and Output</a:t>
            </a:r>
            <a:endParaRPr/>
          </a:p>
        </p:txBody>
      </p:sp>
      <p:sp>
        <p:nvSpPr>
          <p:cNvPr id="225" name="Google Shape;225;g11b5fb1d8a1_2_61"/>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IN"/>
              <a:t> </a:t>
            </a:r>
            <a:endParaRPr/>
          </a:p>
        </p:txBody>
      </p:sp>
      <p:pic>
        <p:nvPicPr>
          <p:cNvPr id="226" name="Google Shape;226;g11b5fb1d8a1_2_61"/>
          <p:cNvPicPr preferRelativeResize="0"/>
          <p:nvPr/>
        </p:nvPicPr>
        <p:blipFill>
          <a:blip r:embed="rId3">
            <a:alphaModFix/>
          </a:blip>
          <a:stretch>
            <a:fillRect/>
          </a:stretch>
        </p:blipFill>
        <p:spPr>
          <a:xfrm>
            <a:off x="2084720" y="1472839"/>
            <a:ext cx="2963355" cy="2265150"/>
          </a:xfrm>
          <a:prstGeom prst="rect">
            <a:avLst/>
          </a:prstGeom>
          <a:noFill/>
          <a:ln>
            <a:noFill/>
          </a:ln>
        </p:spPr>
      </p:pic>
      <p:pic>
        <p:nvPicPr>
          <p:cNvPr id="227" name="Google Shape;227;g11b5fb1d8a1_2_61"/>
          <p:cNvPicPr preferRelativeResize="0"/>
          <p:nvPr/>
        </p:nvPicPr>
        <p:blipFill>
          <a:blip r:embed="rId4">
            <a:alphaModFix/>
          </a:blip>
          <a:stretch>
            <a:fillRect/>
          </a:stretch>
        </p:blipFill>
        <p:spPr>
          <a:xfrm>
            <a:off x="6762699" y="1520850"/>
            <a:ext cx="3013016" cy="2169150"/>
          </a:xfrm>
          <a:prstGeom prst="rect">
            <a:avLst/>
          </a:prstGeom>
          <a:noFill/>
          <a:ln>
            <a:noFill/>
          </a:ln>
        </p:spPr>
      </p:pic>
      <p:pic>
        <p:nvPicPr>
          <p:cNvPr id="228" name="Google Shape;228;g11b5fb1d8a1_2_61"/>
          <p:cNvPicPr preferRelativeResize="0"/>
          <p:nvPr/>
        </p:nvPicPr>
        <p:blipFill rotWithShape="1">
          <a:blip r:embed="rId5">
            <a:alphaModFix/>
          </a:blip>
          <a:srcRect r="-8271"/>
          <a:stretch/>
        </p:blipFill>
        <p:spPr>
          <a:xfrm>
            <a:off x="1966338" y="4162750"/>
            <a:ext cx="3200125" cy="2265149"/>
          </a:xfrm>
          <a:prstGeom prst="rect">
            <a:avLst/>
          </a:prstGeom>
          <a:noFill/>
          <a:ln>
            <a:noFill/>
          </a:ln>
        </p:spPr>
      </p:pic>
      <p:pic>
        <p:nvPicPr>
          <p:cNvPr id="229" name="Google Shape;229;g11b5fb1d8a1_2_61"/>
          <p:cNvPicPr preferRelativeResize="0"/>
          <p:nvPr/>
        </p:nvPicPr>
        <p:blipFill>
          <a:blip r:embed="rId6">
            <a:alphaModFix/>
          </a:blip>
          <a:stretch>
            <a:fillRect/>
          </a:stretch>
        </p:blipFill>
        <p:spPr>
          <a:xfrm>
            <a:off x="6981575" y="4363162"/>
            <a:ext cx="2963350" cy="2169138"/>
          </a:xfrm>
          <a:prstGeom prst="rect">
            <a:avLst/>
          </a:prstGeom>
          <a:noFill/>
          <a:ln>
            <a:noFill/>
          </a:ln>
        </p:spPr>
      </p:pic>
      <p:cxnSp>
        <p:nvCxnSpPr>
          <p:cNvPr id="230" name="Google Shape;230;g11b5fb1d8a1_2_61"/>
          <p:cNvCxnSpPr>
            <a:stCxn id="226" idx="3"/>
            <a:endCxn id="227" idx="1"/>
          </p:cNvCxnSpPr>
          <p:nvPr/>
        </p:nvCxnSpPr>
        <p:spPr>
          <a:xfrm>
            <a:off x="5048075" y="2605414"/>
            <a:ext cx="1714500" cy="0"/>
          </a:xfrm>
          <a:prstGeom prst="straightConnector1">
            <a:avLst/>
          </a:prstGeom>
          <a:noFill/>
          <a:ln w="76200" cap="flat" cmpd="sng">
            <a:solidFill>
              <a:schemeClr val="dk2"/>
            </a:solidFill>
            <a:prstDash val="solid"/>
            <a:round/>
            <a:headEnd type="none" w="med" len="med"/>
            <a:tailEnd type="triangle" w="med" len="med"/>
          </a:ln>
        </p:spPr>
      </p:cxnSp>
      <p:cxnSp>
        <p:nvCxnSpPr>
          <p:cNvPr id="231" name="Google Shape;231;g11b5fb1d8a1_2_61"/>
          <p:cNvCxnSpPr>
            <a:stCxn id="227" idx="2"/>
          </p:cNvCxnSpPr>
          <p:nvPr/>
        </p:nvCxnSpPr>
        <p:spPr>
          <a:xfrm flipH="1">
            <a:off x="8267707" y="3690000"/>
            <a:ext cx="1500" cy="703500"/>
          </a:xfrm>
          <a:prstGeom prst="straightConnector1">
            <a:avLst/>
          </a:prstGeom>
          <a:noFill/>
          <a:ln w="76200" cap="flat" cmpd="sng">
            <a:solidFill>
              <a:schemeClr val="dk2"/>
            </a:solidFill>
            <a:prstDash val="solid"/>
            <a:round/>
            <a:headEnd type="none" w="med" len="med"/>
            <a:tailEnd type="triangle" w="med" len="med"/>
          </a:ln>
        </p:spPr>
      </p:cxnSp>
      <p:cxnSp>
        <p:nvCxnSpPr>
          <p:cNvPr id="232" name="Google Shape;232;g11b5fb1d8a1_2_61"/>
          <p:cNvCxnSpPr>
            <a:stCxn id="229" idx="1"/>
          </p:cNvCxnSpPr>
          <p:nvPr/>
        </p:nvCxnSpPr>
        <p:spPr>
          <a:xfrm rot="10800000">
            <a:off x="4902275" y="5389531"/>
            <a:ext cx="2079300" cy="582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22836e598d_0_0"/>
          <p:cNvSpPr txBox="1">
            <a:spLocks noGrp="1"/>
          </p:cNvSpPr>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a:t>RESIZING</a:t>
            </a:r>
            <a:endParaRPr/>
          </a:p>
        </p:txBody>
      </p:sp>
      <p:sp>
        <p:nvSpPr>
          <p:cNvPr id="238" name="Google Shape;238;g122836e598d_0_0"/>
          <p:cNvSpPr txBox="1">
            <a:spLocks noGrp="1"/>
          </p:cNvSpPr>
          <p:nvPr>
            <p:ph type="body" idx="1"/>
          </p:nvPr>
        </p:nvSpPr>
        <p:spPr>
          <a:xfrm>
            <a:off x="1563624" y="4682062"/>
            <a:ext cx="9070848" cy="457200"/>
          </a:xfrm>
          <a:prstGeom prst="rect">
            <a:avLst/>
          </a:prstGeom>
          <a:noFill/>
          <a:ln>
            <a:noFill/>
          </a:ln>
        </p:spPr>
        <p:txBody>
          <a:bodyPr spcFirstLastPara="1" wrap="square" lIns="91425" tIns="45700" rIns="91425" bIns="45700" anchor="t" anchorCtr="0">
            <a:normAutofit/>
          </a:bodyPr>
          <a:lstStyle/>
          <a:p>
            <a:pPr marL="457200" lvl="0" indent="-228600" algn="ctr" rtl="0">
              <a:lnSpc>
                <a:spcPct val="100000"/>
              </a:lnSpc>
              <a:spcBef>
                <a:spcPts val="900"/>
              </a:spcBef>
              <a:spcAft>
                <a:spcPts val="0"/>
              </a:spcAft>
              <a:buSzPts val="1600"/>
              <a:buNone/>
            </a:pPr>
            <a:r>
              <a:rPr lang="en-I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1b5fb1d8a1_2_26"/>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4400">
                <a:solidFill>
                  <a:schemeClr val="dk1"/>
                </a:solidFill>
                <a:latin typeface="Arial"/>
                <a:ea typeface="Arial"/>
                <a:cs typeface="Arial"/>
                <a:sym typeface="Arial"/>
              </a:rPr>
              <a:t>Resizing an Image: Introduction</a:t>
            </a:r>
            <a:endParaRPr/>
          </a:p>
        </p:txBody>
      </p:sp>
      <p:sp>
        <p:nvSpPr>
          <p:cNvPr id="244" name="Google Shape;244;g11b5fb1d8a1_2_26"/>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lnSpcReduction="10000"/>
          </a:bodyPr>
          <a:lstStyle/>
          <a:p>
            <a:pPr marL="0" lvl="0" indent="0" algn="l" rtl="0">
              <a:lnSpc>
                <a:spcPct val="90000"/>
              </a:lnSpc>
              <a:spcBef>
                <a:spcPts val="1000"/>
              </a:spcBef>
              <a:spcAft>
                <a:spcPts val="0"/>
              </a:spcAft>
              <a:buClr>
                <a:schemeClr val="dk1"/>
              </a:buClr>
              <a:buSzPts val="1100"/>
              <a:buFont typeface="Arial"/>
              <a:buNone/>
            </a:pPr>
            <a:r>
              <a:rPr lang="en-IN" sz="2600">
                <a:latin typeface="Arial"/>
                <a:ea typeface="Arial"/>
                <a:cs typeface="Arial"/>
                <a:sym typeface="Arial"/>
              </a:rPr>
              <a:t>•</a:t>
            </a:r>
            <a:r>
              <a:rPr lang="en-IN" sz="2600">
                <a:solidFill>
                  <a:srgbClr val="4D5156"/>
                </a:solidFill>
                <a:latin typeface="Roboto"/>
                <a:ea typeface="Roboto"/>
                <a:cs typeface="Roboto"/>
                <a:sym typeface="Roboto"/>
              </a:rPr>
              <a:t>It is the process of changing the scale of a discrete or continuous image by way of resolution. The whole image is present after applying resizing.</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Clr>
                <a:schemeClr val="dk1"/>
              </a:buClr>
              <a:buSzPts val="1100"/>
              <a:buFont typeface="Arial"/>
              <a:buNone/>
            </a:pPr>
            <a:endParaRPr sz="2600">
              <a:latin typeface="Arial"/>
              <a:ea typeface="Arial"/>
              <a:cs typeface="Arial"/>
              <a:sym typeface="Arial"/>
            </a:endParaRPr>
          </a:p>
          <a:p>
            <a:pPr marL="0" lvl="0" indent="0" algn="l" rtl="0">
              <a:lnSpc>
                <a:spcPct val="90000"/>
              </a:lnSpc>
              <a:spcBef>
                <a:spcPts val="1000"/>
              </a:spcBef>
              <a:spcAft>
                <a:spcPts val="0"/>
              </a:spcAft>
              <a:buClr>
                <a:schemeClr val="dk1"/>
              </a:buClr>
              <a:buSzPts val="1100"/>
              <a:buFont typeface="Arial"/>
              <a:buNone/>
            </a:pPr>
            <a:r>
              <a:rPr lang="en-IN" sz="2600">
                <a:latin typeface="Arial"/>
                <a:ea typeface="Arial"/>
                <a:cs typeface="Arial"/>
                <a:sym typeface="Arial"/>
              </a:rPr>
              <a:t>•</a:t>
            </a:r>
            <a:r>
              <a:rPr lang="en-IN" sz="2600">
                <a:solidFill>
                  <a:srgbClr val="4D5156"/>
                </a:solidFill>
                <a:latin typeface="Roboto"/>
                <a:ea typeface="Roboto"/>
                <a:cs typeface="Roboto"/>
                <a:sym typeface="Roboto"/>
              </a:rPr>
              <a:t>The concept used here is, if we want to resize an image, we shall have to change its ‘pixel information’. [This is done with the help of matrices]</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Clr>
                <a:schemeClr val="dk1"/>
              </a:buClr>
              <a:buSzPts val="1100"/>
              <a:buFont typeface="Arial"/>
              <a:buNone/>
            </a:pPr>
            <a:endParaRPr sz="2600">
              <a:latin typeface="Arial"/>
              <a:ea typeface="Arial"/>
              <a:cs typeface="Arial"/>
              <a:sym typeface="Arial"/>
            </a:endParaRPr>
          </a:p>
          <a:p>
            <a:pPr marL="0" lvl="0" indent="0" algn="l" rtl="0">
              <a:lnSpc>
                <a:spcPct val="90000"/>
              </a:lnSpc>
              <a:spcBef>
                <a:spcPts val="1000"/>
              </a:spcBef>
              <a:spcAft>
                <a:spcPts val="0"/>
              </a:spcAft>
              <a:buNone/>
            </a:pPr>
            <a:r>
              <a:rPr lang="en-IN" sz="2600">
                <a:latin typeface="Arial"/>
                <a:ea typeface="Arial"/>
                <a:cs typeface="Arial"/>
                <a:sym typeface="Arial"/>
              </a:rPr>
              <a:t>•</a:t>
            </a:r>
            <a:r>
              <a:rPr lang="en-IN" sz="2600">
                <a:solidFill>
                  <a:srgbClr val="4D5156"/>
                </a:solidFill>
                <a:latin typeface="Roboto"/>
                <a:ea typeface="Roboto"/>
                <a:cs typeface="Roboto"/>
                <a:sym typeface="Roboto"/>
              </a:rPr>
              <a:t>Applications: transliteration of the image, correcting for lens distortion, changing perspective, and rotating a picture.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1b5fb1d8a1_2_34"/>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4400">
                <a:solidFill>
                  <a:schemeClr val="dk1"/>
                </a:solidFill>
                <a:latin typeface="Arial"/>
                <a:ea typeface="Arial"/>
                <a:cs typeface="Arial"/>
                <a:sym typeface="Arial"/>
              </a:rPr>
              <a:t>Resizing an Image: Working</a:t>
            </a:r>
            <a:endParaRPr/>
          </a:p>
        </p:txBody>
      </p:sp>
      <p:sp>
        <p:nvSpPr>
          <p:cNvPr id="250" name="Google Shape;250;g11b5fb1d8a1_2_34"/>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fontScale="92500" lnSpcReduction="10000"/>
          </a:bodyPr>
          <a:lstStyle/>
          <a:p>
            <a:pPr marL="0" lvl="0" indent="0" algn="l" rtl="0">
              <a:lnSpc>
                <a:spcPct val="90000"/>
              </a:lnSpc>
              <a:spcBef>
                <a:spcPts val="1000"/>
              </a:spcBef>
              <a:spcAft>
                <a:spcPts val="0"/>
              </a:spcAft>
              <a:buNone/>
            </a:pPr>
            <a:r>
              <a:rPr lang="en-IN" sz="2600">
                <a:solidFill>
                  <a:srgbClr val="4D5156"/>
                </a:solidFill>
                <a:latin typeface="Roboto"/>
                <a:ea typeface="Roboto"/>
                <a:cs typeface="Roboto"/>
                <a:sym typeface="Roboto"/>
              </a:rPr>
              <a:t>The code works in the following way:</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1.</a:t>
            </a:r>
            <a:r>
              <a:rPr lang="en-IN" sz="2600">
                <a:solidFill>
                  <a:srgbClr val="4D5156"/>
                </a:solidFill>
                <a:latin typeface="Roboto"/>
                <a:ea typeface="Roboto"/>
                <a:cs typeface="Roboto"/>
                <a:sym typeface="Roboto"/>
              </a:rPr>
              <a:t>It first loads the original image and initializes the variables (x and y).</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2.</a:t>
            </a:r>
            <a:r>
              <a:rPr lang="en-IN" sz="2600">
                <a:solidFill>
                  <a:srgbClr val="4D5156"/>
                </a:solidFill>
                <a:latin typeface="Roboto"/>
                <a:ea typeface="Roboto"/>
                <a:cs typeface="Roboto"/>
                <a:sym typeface="Roboto"/>
              </a:rPr>
              <a:t>Then we assign 3 variables[blue plane, green plane, red plane.</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3.</a:t>
            </a:r>
            <a:r>
              <a:rPr lang="en-IN" sz="2600">
                <a:solidFill>
                  <a:srgbClr val="4D5156"/>
                </a:solidFill>
                <a:latin typeface="Roboto"/>
                <a:ea typeface="Roboto"/>
                <a:cs typeface="Roboto"/>
                <a:sym typeface="Roboto"/>
              </a:rPr>
              <a:t>Each variable has the specific plane value, which is got from that specific plane value of the blue-green-red image.</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4.</a:t>
            </a:r>
            <a:r>
              <a:rPr lang="en-IN" sz="2600">
                <a:solidFill>
                  <a:srgbClr val="4D5156"/>
                </a:solidFill>
                <a:latin typeface="Roboto"/>
                <a:ea typeface="Roboto"/>
                <a:cs typeface="Roboto"/>
                <a:sym typeface="Roboto"/>
              </a:rPr>
              <a:t>It take 1/x pixels of the row &amp; 1/y pixels of the column for each value.</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5.</a:t>
            </a:r>
            <a:r>
              <a:rPr lang="en-IN" sz="2600">
                <a:solidFill>
                  <a:srgbClr val="4D5156"/>
                </a:solidFill>
                <a:latin typeface="Roboto"/>
                <a:ea typeface="Roboto"/>
                <a:cs typeface="Roboto"/>
                <a:sym typeface="Roboto"/>
              </a:rPr>
              <a:t>Then we create a zero matrix for the resized image variable.</a:t>
            </a:r>
            <a:endParaRPr sz="2600">
              <a:solidFill>
                <a:srgbClr val="4D5156"/>
              </a:solidFill>
              <a:latin typeface="Roboto"/>
              <a:ea typeface="Roboto"/>
              <a:cs typeface="Roboto"/>
              <a:sym typeface="Roboto"/>
            </a:endParaRPr>
          </a:p>
          <a:p>
            <a:pPr marL="0" lvl="0" indent="0" algn="l" rtl="0">
              <a:lnSpc>
                <a:spcPct val="90000"/>
              </a:lnSpc>
              <a:spcBef>
                <a:spcPts val="1000"/>
              </a:spcBef>
              <a:spcAft>
                <a:spcPts val="0"/>
              </a:spcAft>
              <a:buNone/>
            </a:pPr>
            <a:r>
              <a:rPr lang="en-IN" sz="2600">
                <a:latin typeface="Arial"/>
                <a:ea typeface="Arial"/>
                <a:cs typeface="Arial"/>
                <a:sym typeface="Arial"/>
              </a:rPr>
              <a:t>6.</a:t>
            </a:r>
            <a:r>
              <a:rPr lang="en-IN" sz="2600">
                <a:solidFill>
                  <a:srgbClr val="4D5156"/>
                </a:solidFill>
                <a:latin typeface="Roboto"/>
                <a:ea typeface="Roboto"/>
                <a:cs typeface="Roboto"/>
                <a:sym typeface="Roboto"/>
              </a:rPr>
              <a:t>Assigning the new ‘blue plane’, ‘red plane’ and ‘green plane’ values to get the resized image and displaying the same.</a:t>
            </a:r>
            <a:endParaRPr sz="26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1b5fb1d8a1_2_39"/>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sz="4400">
                <a:solidFill>
                  <a:schemeClr val="dk1"/>
                </a:solidFill>
                <a:latin typeface="Arial"/>
                <a:ea typeface="Arial"/>
                <a:cs typeface="Arial"/>
                <a:sym typeface="Arial"/>
              </a:rPr>
              <a:t>Resizing an Image: Input and Output</a:t>
            </a:r>
            <a:endParaRPr/>
          </a:p>
        </p:txBody>
      </p:sp>
      <p:sp>
        <p:nvSpPr>
          <p:cNvPr id="256" name="Google Shape;256;g11b5fb1d8a1_2_39"/>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IN"/>
              <a:t> </a:t>
            </a:r>
            <a:endParaRPr/>
          </a:p>
        </p:txBody>
      </p:sp>
      <p:pic>
        <p:nvPicPr>
          <p:cNvPr id="257" name="Google Shape;257;g11b5fb1d8a1_2_39"/>
          <p:cNvPicPr preferRelativeResize="0"/>
          <p:nvPr/>
        </p:nvPicPr>
        <p:blipFill rotWithShape="1">
          <a:blip r:embed="rId3">
            <a:alphaModFix/>
          </a:blip>
          <a:srcRect r="56527" b="9364"/>
          <a:stretch/>
        </p:blipFill>
        <p:spPr>
          <a:xfrm>
            <a:off x="1628003" y="2551830"/>
            <a:ext cx="4256603" cy="3663576"/>
          </a:xfrm>
          <a:prstGeom prst="rect">
            <a:avLst/>
          </a:prstGeom>
          <a:noFill/>
          <a:ln>
            <a:noFill/>
          </a:ln>
        </p:spPr>
      </p:pic>
      <p:pic>
        <p:nvPicPr>
          <p:cNvPr id="2" name="Google Shape;257;g11b5fb1d8a1_2_39">
            <a:extLst>
              <a:ext uri="{FF2B5EF4-FFF2-40B4-BE49-F238E27FC236}">
                <a16:creationId xmlns:a16="http://schemas.microsoft.com/office/drawing/2014/main" id="{47400D21-D873-9923-FAA7-6B4458311773}"/>
              </a:ext>
            </a:extLst>
          </p:cNvPr>
          <p:cNvPicPr preferRelativeResize="0"/>
          <p:nvPr/>
        </p:nvPicPr>
        <p:blipFill rotWithShape="1">
          <a:blip r:embed="rId3">
            <a:alphaModFix/>
          </a:blip>
          <a:srcRect l="66021" t="26729" r="12145" b="30272"/>
          <a:stretch/>
        </p:blipFill>
        <p:spPr>
          <a:xfrm>
            <a:off x="6764593" y="3549444"/>
            <a:ext cx="1661652" cy="145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1b5fb1d8a1_2_0"/>
          <p:cNvSpPr txBox="1">
            <a:spLocks noGrp="1"/>
          </p:cNvSpPr>
          <p:nvPr>
            <p:ph type="title"/>
          </p:nvPr>
        </p:nvSpPr>
        <p:spPr>
          <a:xfrm>
            <a:off x="1563623" y="2094309"/>
            <a:ext cx="9070800" cy="2587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a:t>ROTATION</a:t>
            </a:r>
            <a:endParaRPr/>
          </a:p>
        </p:txBody>
      </p:sp>
      <p:sp>
        <p:nvSpPr>
          <p:cNvPr id="263" name="Google Shape;263;g11b5fb1d8a1_2_0"/>
          <p:cNvSpPr txBox="1">
            <a:spLocks noGrp="1"/>
          </p:cNvSpPr>
          <p:nvPr>
            <p:ph type="body" idx="1"/>
          </p:nvPr>
        </p:nvSpPr>
        <p:spPr>
          <a:xfrm>
            <a:off x="1563624" y="4682062"/>
            <a:ext cx="9070800" cy="457200"/>
          </a:xfrm>
          <a:prstGeom prst="rect">
            <a:avLst/>
          </a:prstGeom>
          <a:noFill/>
          <a:ln>
            <a:noFill/>
          </a:ln>
        </p:spPr>
        <p:txBody>
          <a:bodyPr spcFirstLastPara="1" wrap="square" lIns="91425" tIns="45700" rIns="91425" bIns="45700" anchor="t" anchorCtr="0">
            <a:normAutofit/>
          </a:bodyPr>
          <a:lstStyle/>
          <a:p>
            <a:pPr marL="457200" lvl="0" indent="-228600" algn="ctr" rtl="0">
              <a:lnSpc>
                <a:spcPct val="100000"/>
              </a:lnSpc>
              <a:spcBef>
                <a:spcPts val="900"/>
              </a:spcBef>
              <a:spcAft>
                <a:spcPts val="0"/>
              </a:spcAft>
              <a:buSzPts val="1600"/>
              <a:buNone/>
            </a:pPr>
            <a:r>
              <a:rPr lang="en-IN"/>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1b5ead1fdb_0_0"/>
          <p:cNvSpPr txBox="1">
            <a:spLocks noGrp="1"/>
          </p:cNvSpPr>
          <p:nvPr>
            <p:ph type="title"/>
          </p:nvPr>
        </p:nvSpPr>
        <p:spPr>
          <a:xfrm>
            <a:off x="948575" y="59004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r>
              <a:rPr lang="en-IN" sz="4400">
                <a:solidFill>
                  <a:schemeClr val="dk1"/>
                </a:solidFill>
                <a:latin typeface="Arial"/>
                <a:ea typeface="Arial"/>
                <a:cs typeface="Arial"/>
                <a:sym typeface="Arial"/>
              </a:rPr>
              <a:t>Rotation : Introduction</a:t>
            </a:r>
            <a:endParaRPr/>
          </a:p>
        </p:txBody>
      </p:sp>
      <p:sp>
        <p:nvSpPr>
          <p:cNvPr id="269" name="Google Shape;269;g11b5ead1fdb_0_0"/>
          <p:cNvSpPr txBox="1">
            <a:spLocks noGrp="1"/>
          </p:cNvSpPr>
          <p:nvPr>
            <p:ph type="body" idx="1"/>
          </p:nvPr>
        </p:nvSpPr>
        <p:spPr>
          <a:xfrm>
            <a:off x="1066800" y="1445177"/>
            <a:ext cx="10058400" cy="4878900"/>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lnSpc>
                <a:spcPct val="83000"/>
              </a:lnSpc>
              <a:spcBef>
                <a:spcPts val="0"/>
              </a:spcBef>
              <a:spcAft>
                <a:spcPts val="0"/>
              </a:spcAft>
              <a:buSzPct val="57245"/>
              <a:buNone/>
            </a:pPr>
            <a:endParaRPr sz="8600">
              <a:latin typeface="Roboto"/>
              <a:ea typeface="Roboto"/>
              <a:cs typeface="Roboto"/>
              <a:sym typeface="Roboto"/>
            </a:endParaRPr>
          </a:p>
          <a:p>
            <a:pPr marL="0" lvl="0" indent="0" algn="l" rtl="0">
              <a:lnSpc>
                <a:spcPct val="83000"/>
              </a:lnSpc>
              <a:spcBef>
                <a:spcPts val="0"/>
              </a:spcBef>
              <a:spcAft>
                <a:spcPts val="0"/>
              </a:spcAft>
              <a:buSzPct val="57245"/>
              <a:buNone/>
            </a:pPr>
            <a:r>
              <a:rPr lang="en-IN" sz="8600">
                <a:latin typeface="Roboto"/>
                <a:ea typeface="Roboto"/>
                <a:cs typeface="Roboto"/>
                <a:sym typeface="Roboto"/>
              </a:rPr>
              <a:t>-&gt;Implementation of a rotation filter on an image that rotates the image around its center by the specified degrees .</a:t>
            </a:r>
            <a:endParaRPr sz="8600">
              <a:latin typeface="Roboto"/>
              <a:ea typeface="Roboto"/>
              <a:cs typeface="Roboto"/>
              <a:sym typeface="Roboto"/>
            </a:endParaRPr>
          </a:p>
          <a:p>
            <a:pPr marL="0" lvl="0" indent="0" algn="l" rtl="0">
              <a:lnSpc>
                <a:spcPct val="83000"/>
              </a:lnSpc>
              <a:spcBef>
                <a:spcPts val="0"/>
              </a:spcBef>
              <a:spcAft>
                <a:spcPts val="0"/>
              </a:spcAft>
              <a:buSzPct val="57245"/>
              <a:buNone/>
            </a:pPr>
            <a:endParaRPr sz="8600">
              <a:latin typeface="Roboto"/>
              <a:ea typeface="Roboto"/>
              <a:cs typeface="Roboto"/>
              <a:sym typeface="Roboto"/>
            </a:endParaRPr>
          </a:p>
          <a:p>
            <a:pPr marL="0" lvl="0" indent="0" algn="l" rtl="0">
              <a:lnSpc>
                <a:spcPct val="115000"/>
              </a:lnSpc>
              <a:spcBef>
                <a:spcPts val="0"/>
              </a:spcBef>
              <a:spcAft>
                <a:spcPts val="0"/>
              </a:spcAft>
              <a:buSzPct val="378697"/>
              <a:buNone/>
            </a:pPr>
            <a:endParaRPr sz="1300">
              <a:solidFill>
                <a:srgbClr val="212529"/>
              </a:solidFill>
              <a:highlight>
                <a:srgbClr val="FFFFFF"/>
              </a:highlight>
              <a:latin typeface="Arial"/>
              <a:ea typeface="Arial"/>
              <a:cs typeface="Arial"/>
              <a:sym typeface="Arial"/>
            </a:endParaRPr>
          </a:p>
          <a:p>
            <a:pPr marL="0" lvl="0" indent="0" algn="l" rtl="0">
              <a:lnSpc>
                <a:spcPct val="115000"/>
              </a:lnSpc>
              <a:spcBef>
                <a:spcPts val="0"/>
              </a:spcBef>
              <a:spcAft>
                <a:spcPts val="0"/>
              </a:spcAft>
              <a:buSzPct val="378697"/>
              <a:buNone/>
            </a:pPr>
            <a:endParaRPr sz="1300">
              <a:solidFill>
                <a:srgbClr val="212529"/>
              </a:solidFill>
              <a:highlight>
                <a:srgbClr val="FFFFFF"/>
              </a:highlight>
              <a:latin typeface="Arial"/>
              <a:ea typeface="Arial"/>
              <a:cs typeface="Arial"/>
              <a:sym typeface="Arial"/>
            </a:endParaRPr>
          </a:p>
          <a:p>
            <a:pPr marL="0" lvl="0" indent="0" algn="l" rtl="0">
              <a:lnSpc>
                <a:spcPct val="115000"/>
              </a:lnSpc>
              <a:spcBef>
                <a:spcPts val="0"/>
              </a:spcBef>
              <a:spcAft>
                <a:spcPts val="0"/>
              </a:spcAft>
              <a:buSzPct val="378697"/>
              <a:buNone/>
            </a:pPr>
            <a:endParaRPr sz="1300">
              <a:solidFill>
                <a:srgbClr val="212529"/>
              </a:solidFill>
              <a:highlight>
                <a:srgbClr val="FFFFFF"/>
              </a:highlight>
              <a:latin typeface="Arial"/>
              <a:ea typeface="Arial"/>
              <a:cs typeface="Arial"/>
              <a:sym typeface="Arial"/>
            </a:endParaRPr>
          </a:p>
          <a:p>
            <a:pPr marL="0" lvl="0" indent="0" algn="l" rtl="0">
              <a:lnSpc>
                <a:spcPct val="83000"/>
              </a:lnSpc>
              <a:spcBef>
                <a:spcPts val="0"/>
              </a:spcBef>
              <a:spcAft>
                <a:spcPts val="0"/>
              </a:spcAft>
              <a:buSzPct val="57245"/>
              <a:buNone/>
            </a:pPr>
            <a:r>
              <a:rPr lang="en-IN" sz="8600">
                <a:latin typeface="Roboto"/>
                <a:ea typeface="Roboto"/>
                <a:cs typeface="Roboto"/>
                <a:sym typeface="Roboto"/>
              </a:rPr>
              <a:t>-&gt;Uses the concept of linear transformation particularly </a:t>
            </a:r>
            <a:endParaRPr sz="8600">
              <a:latin typeface="Roboto"/>
              <a:ea typeface="Roboto"/>
              <a:cs typeface="Roboto"/>
              <a:sym typeface="Roboto"/>
            </a:endParaRPr>
          </a:p>
          <a:p>
            <a:pPr marL="0" lvl="0" indent="0" algn="l" rtl="0">
              <a:lnSpc>
                <a:spcPct val="83000"/>
              </a:lnSpc>
              <a:spcBef>
                <a:spcPts val="0"/>
              </a:spcBef>
              <a:spcAft>
                <a:spcPts val="0"/>
              </a:spcAft>
              <a:buSzPct val="57245"/>
              <a:buNone/>
            </a:pPr>
            <a:r>
              <a:rPr lang="en-IN" sz="8600">
                <a:latin typeface="Roboto"/>
                <a:ea typeface="Roboto"/>
                <a:cs typeface="Roboto"/>
                <a:sym typeface="Roboto"/>
              </a:rPr>
              <a:t>rotation to fill in intensity values for the coordinates required</a:t>
            </a:r>
            <a:endParaRPr sz="8600">
              <a:latin typeface="Roboto"/>
              <a:ea typeface="Roboto"/>
              <a:cs typeface="Roboto"/>
              <a:sym typeface="Roboto"/>
            </a:endParaRPr>
          </a:p>
          <a:p>
            <a:pPr marL="0" lvl="0" indent="0" algn="l" rtl="0">
              <a:lnSpc>
                <a:spcPct val="83000"/>
              </a:lnSpc>
              <a:spcBef>
                <a:spcPts val="0"/>
              </a:spcBef>
              <a:spcAft>
                <a:spcPts val="0"/>
              </a:spcAft>
              <a:buSzPct val="57245"/>
              <a:buNone/>
            </a:pPr>
            <a:endParaRPr sz="8600">
              <a:latin typeface="Roboto"/>
              <a:ea typeface="Roboto"/>
              <a:cs typeface="Roboto"/>
              <a:sym typeface="Roboto"/>
            </a:endParaRPr>
          </a:p>
          <a:p>
            <a:pPr marL="0" lvl="0" indent="0" algn="l" rtl="0">
              <a:lnSpc>
                <a:spcPct val="83000"/>
              </a:lnSpc>
              <a:spcBef>
                <a:spcPts val="0"/>
              </a:spcBef>
              <a:spcAft>
                <a:spcPts val="0"/>
              </a:spcAft>
              <a:buSzPct val="57245"/>
              <a:buNone/>
            </a:pPr>
            <a:r>
              <a:rPr lang="en-IN" sz="8600">
                <a:latin typeface="Roboto"/>
                <a:ea typeface="Roboto"/>
                <a:cs typeface="Roboto"/>
                <a:sym typeface="Roboto"/>
              </a:rPr>
              <a:t>-&gt;We first find the height and width of the rotated image followed by finding the center point coordinates of both original as well as rotated image. Then we create a rotated image with appropriate height and width</a:t>
            </a:r>
            <a:endParaRPr sz="8600">
              <a:latin typeface="Roboto"/>
              <a:ea typeface="Roboto"/>
              <a:cs typeface="Roboto"/>
              <a:sym typeface="Roboto"/>
            </a:endParaRPr>
          </a:p>
          <a:p>
            <a:pPr marL="0" lvl="0" indent="0" algn="l" rtl="0">
              <a:lnSpc>
                <a:spcPct val="115000"/>
              </a:lnSpc>
              <a:spcBef>
                <a:spcPts val="0"/>
              </a:spcBef>
              <a:spcAft>
                <a:spcPts val="0"/>
              </a:spcAft>
              <a:buSzPct val="175824"/>
              <a:buNone/>
            </a:pPr>
            <a:r>
              <a:rPr lang="en-IN" sz="2800">
                <a:highlight>
                  <a:schemeClr val="lt1"/>
                </a:highlight>
                <a:latin typeface="Roboto"/>
                <a:ea typeface="Roboto"/>
                <a:cs typeface="Roboto"/>
                <a:sym typeface="Roboto"/>
              </a:rPr>
              <a:t> </a:t>
            </a:r>
            <a:endParaRPr sz="2800">
              <a:highlight>
                <a:schemeClr val="lt1"/>
              </a:highlight>
              <a:latin typeface="Roboto"/>
              <a:ea typeface="Roboto"/>
              <a:cs typeface="Roboto"/>
              <a:sym typeface="Roboto"/>
            </a:endParaRPr>
          </a:p>
          <a:p>
            <a:pPr marL="0" lvl="0" indent="0" algn="l" rtl="0">
              <a:lnSpc>
                <a:spcPct val="83000"/>
              </a:lnSpc>
              <a:spcBef>
                <a:spcPts val="0"/>
              </a:spcBef>
              <a:spcAft>
                <a:spcPts val="0"/>
              </a:spcAft>
              <a:buSzPct val="175824"/>
              <a:buNone/>
            </a:pPr>
            <a:endParaRPr sz="2800">
              <a:highlight>
                <a:schemeClr val="lt1"/>
              </a:highlight>
              <a:latin typeface="Roboto"/>
              <a:ea typeface="Roboto"/>
              <a:cs typeface="Roboto"/>
              <a:sym typeface="Roboto"/>
            </a:endParaRPr>
          </a:p>
          <a:p>
            <a:pPr marL="0" lvl="0" indent="0" algn="l" rtl="0">
              <a:lnSpc>
                <a:spcPct val="83000"/>
              </a:lnSpc>
              <a:spcBef>
                <a:spcPts val="0"/>
              </a:spcBef>
              <a:spcAft>
                <a:spcPts val="0"/>
              </a:spcAft>
              <a:buClr>
                <a:schemeClr val="dk1"/>
              </a:buClr>
              <a:buSzPct val="39285"/>
              <a:buFont typeface="Arial"/>
              <a:buNone/>
            </a:pPr>
            <a:endParaRPr sz="2800">
              <a:highlight>
                <a:schemeClr val="lt1"/>
              </a:highlight>
              <a:latin typeface="Roboto"/>
              <a:ea typeface="Roboto"/>
              <a:cs typeface="Roboto"/>
              <a:sym typeface="Roboto"/>
            </a:endParaRPr>
          </a:p>
          <a:p>
            <a:pPr marL="0" lvl="0" indent="0" algn="l" rtl="0">
              <a:lnSpc>
                <a:spcPct val="83000"/>
              </a:lnSpc>
              <a:spcBef>
                <a:spcPts val="0"/>
              </a:spcBef>
              <a:spcAft>
                <a:spcPts val="0"/>
              </a:spcAft>
              <a:buClr>
                <a:schemeClr val="dk1"/>
              </a:buClr>
              <a:buSzPct val="39285"/>
              <a:buFont typeface="Arial"/>
              <a:buNone/>
            </a:pPr>
            <a:endParaRPr sz="2800">
              <a:highlight>
                <a:schemeClr val="lt1"/>
              </a:highlight>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1b5ead1fdb_0_5"/>
          <p:cNvSpPr txBox="1">
            <a:spLocks noGrp="1"/>
          </p:cNvSpPr>
          <p:nvPr>
            <p:ph type="body" idx="1"/>
          </p:nvPr>
        </p:nvSpPr>
        <p:spPr>
          <a:xfrm>
            <a:off x="1066800" y="1169277"/>
            <a:ext cx="10058400" cy="4865700"/>
          </a:xfrm>
          <a:prstGeom prst="rect">
            <a:avLst/>
          </a:prstGeom>
          <a:noFill/>
          <a:ln>
            <a:noFill/>
          </a:ln>
        </p:spPr>
        <p:txBody>
          <a:bodyPr spcFirstLastPara="1" wrap="square" lIns="91425" tIns="45700" rIns="91425" bIns="45700" anchor="t" anchorCtr="0">
            <a:normAutofit/>
          </a:bodyPr>
          <a:lstStyle/>
          <a:p>
            <a:pPr marL="2286000" lvl="0" indent="457200" algn="l" rtl="0">
              <a:lnSpc>
                <a:spcPct val="100000"/>
              </a:lnSpc>
              <a:spcBef>
                <a:spcPts val="900"/>
              </a:spcBef>
              <a:spcAft>
                <a:spcPts val="0"/>
              </a:spcAft>
              <a:buSzPts val="1600"/>
              <a:buNone/>
            </a:pPr>
            <a:r>
              <a:rPr lang="en-IN" sz="2750"/>
              <a:t>Linear transformation used</a:t>
            </a:r>
            <a:endParaRPr sz="2750"/>
          </a:p>
          <a:p>
            <a:pPr marL="0" lvl="0" indent="0" algn="ctr" rtl="0">
              <a:lnSpc>
                <a:spcPct val="100000"/>
              </a:lnSpc>
              <a:spcBef>
                <a:spcPts val="900"/>
              </a:spcBef>
              <a:spcAft>
                <a:spcPts val="0"/>
              </a:spcAft>
              <a:buSzPts val="1600"/>
              <a:buNone/>
            </a:pPr>
            <a:endParaRPr/>
          </a:p>
          <a:p>
            <a:pPr marL="0" lvl="0" indent="0" algn="ctr" rtl="0">
              <a:lnSpc>
                <a:spcPct val="100000"/>
              </a:lnSpc>
              <a:spcBef>
                <a:spcPts val="900"/>
              </a:spcBef>
              <a:spcAft>
                <a:spcPts val="0"/>
              </a:spcAft>
              <a:buSzPts val="1600"/>
              <a:buNone/>
            </a:pPr>
            <a:endParaRPr/>
          </a:p>
          <a:p>
            <a:pPr marL="0" lvl="0" indent="0" algn="ctr" rtl="0">
              <a:lnSpc>
                <a:spcPct val="100000"/>
              </a:lnSpc>
              <a:spcBef>
                <a:spcPts val="900"/>
              </a:spcBef>
              <a:spcAft>
                <a:spcPts val="0"/>
              </a:spcAft>
              <a:buSzPts val="1600"/>
              <a:buNone/>
            </a:pPr>
            <a:endParaRPr/>
          </a:p>
          <a:p>
            <a:pPr marL="0" lvl="0" indent="0" algn="ctr" rtl="0">
              <a:lnSpc>
                <a:spcPct val="100000"/>
              </a:lnSpc>
              <a:spcBef>
                <a:spcPts val="900"/>
              </a:spcBef>
              <a:spcAft>
                <a:spcPts val="0"/>
              </a:spcAft>
              <a:buSzPts val="1600"/>
              <a:buNone/>
            </a:pPr>
            <a:endParaRPr/>
          </a:p>
          <a:p>
            <a:pPr marL="0" lvl="0" indent="0" algn="ctr" rtl="0">
              <a:lnSpc>
                <a:spcPct val="100000"/>
              </a:lnSpc>
              <a:spcBef>
                <a:spcPts val="900"/>
              </a:spcBef>
              <a:spcAft>
                <a:spcPts val="0"/>
              </a:spcAft>
              <a:buSzPts val="1600"/>
              <a:buNone/>
            </a:pPr>
            <a:endParaRPr/>
          </a:p>
          <a:p>
            <a:pPr marL="0" lvl="0" indent="0" algn="l" rtl="0">
              <a:lnSpc>
                <a:spcPct val="100000"/>
              </a:lnSpc>
              <a:spcBef>
                <a:spcPts val="900"/>
              </a:spcBef>
              <a:spcAft>
                <a:spcPts val="0"/>
              </a:spcAft>
              <a:buSzPts val="1600"/>
              <a:buNone/>
            </a:pPr>
            <a:r>
              <a:rPr lang="en-IN"/>
              <a:t>					</a:t>
            </a:r>
            <a:endParaRPr/>
          </a:p>
          <a:p>
            <a:pPr marL="0" lvl="0" indent="0" algn="l" rtl="0">
              <a:lnSpc>
                <a:spcPct val="100000"/>
              </a:lnSpc>
              <a:spcBef>
                <a:spcPts val="900"/>
              </a:spcBef>
              <a:spcAft>
                <a:spcPts val="0"/>
              </a:spcAft>
              <a:buSzPts val="1600"/>
              <a:buNone/>
            </a:pPr>
            <a:endParaRPr/>
          </a:p>
          <a:p>
            <a:pPr marL="1371600" lvl="0" indent="457200" algn="l" rtl="0">
              <a:lnSpc>
                <a:spcPct val="100000"/>
              </a:lnSpc>
              <a:spcBef>
                <a:spcPts val="900"/>
              </a:spcBef>
              <a:spcAft>
                <a:spcPts val="0"/>
              </a:spcAft>
              <a:buSzPts val="1600"/>
              <a:buNone/>
            </a:pPr>
            <a:r>
              <a:rPr lang="en-IN" sz="2750"/>
              <a:t>Where theta is the angle to be rotated</a:t>
            </a:r>
            <a:endParaRPr sz="2750"/>
          </a:p>
        </p:txBody>
      </p:sp>
      <p:pic>
        <p:nvPicPr>
          <p:cNvPr id="275" name="Google Shape;275;g11b5ead1fdb_0_5"/>
          <p:cNvPicPr preferRelativeResize="0"/>
          <p:nvPr/>
        </p:nvPicPr>
        <p:blipFill rotWithShape="1">
          <a:blip r:embed="rId3">
            <a:alphaModFix/>
          </a:blip>
          <a:srcRect/>
          <a:stretch/>
        </p:blipFill>
        <p:spPr>
          <a:xfrm>
            <a:off x="2838450" y="2190725"/>
            <a:ext cx="6515100" cy="1714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g11b5ead2000_0_3"/>
          <p:cNvPicPr preferRelativeResize="0"/>
          <p:nvPr/>
        </p:nvPicPr>
        <p:blipFill rotWithShape="1">
          <a:blip r:embed="rId3">
            <a:alphaModFix/>
          </a:blip>
          <a:srcRect/>
          <a:stretch/>
        </p:blipFill>
        <p:spPr>
          <a:xfrm>
            <a:off x="1558423" y="2484425"/>
            <a:ext cx="2532949" cy="2849574"/>
          </a:xfrm>
          <a:prstGeom prst="rect">
            <a:avLst/>
          </a:prstGeom>
          <a:noFill/>
          <a:ln>
            <a:noFill/>
          </a:ln>
        </p:spPr>
      </p:pic>
      <p:pic>
        <p:nvPicPr>
          <p:cNvPr id="281" name="Google Shape;281;g11b5ead2000_0_3"/>
          <p:cNvPicPr preferRelativeResize="0"/>
          <p:nvPr/>
        </p:nvPicPr>
        <p:blipFill rotWithShape="1">
          <a:blip r:embed="rId4">
            <a:alphaModFix/>
          </a:blip>
          <a:srcRect/>
          <a:stretch/>
        </p:blipFill>
        <p:spPr>
          <a:xfrm>
            <a:off x="4488585" y="2484425"/>
            <a:ext cx="2509019" cy="2849575"/>
          </a:xfrm>
          <a:prstGeom prst="rect">
            <a:avLst/>
          </a:prstGeom>
          <a:noFill/>
          <a:ln>
            <a:noFill/>
          </a:ln>
        </p:spPr>
      </p:pic>
      <p:pic>
        <p:nvPicPr>
          <p:cNvPr id="282" name="Google Shape;282;g11b5ead2000_0_3"/>
          <p:cNvPicPr preferRelativeResize="0"/>
          <p:nvPr/>
        </p:nvPicPr>
        <p:blipFill rotWithShape="1">
          <a:blip r:embed="rId5">
            <a:alphaModFix/>
          </a:blip>
          <a:srcRect/>
          <a:stretch/>
        </p:blipFill>
        <p:spPr>
          <a:xfrm>
            <a:off x="7442871" y="2484425"/>
            <a:ext cx="2532950" cy="2757399"/>
          </a:xfrm>
          <a:prstGeom prst="rect">
            <a:avLst/>
          </a:prstGeom>
          <a:noFill/>
          <a:ln>
            <a:noFill/>
          </a:ln>
        </p:spPr>
      </p:pic>
      <p:sp>
        <p:nvSpPr>
          <p:cNvPr id="283" name="Google Shape;283;g11b5ead2000_0_3"/>
          <p:cNvSpPr txBox="1"/>
          <p:nvPr/>
        </p:nvSpPr>
        <p:spPr>
          <a:xfrm>
            <a:off x="1642250" y="1865575"/>
            <a:ext cx="2351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900">
                <a:latin typeface="Century Gothic"/>
                <a:ea typeface="Century Gothic"/>
                <a:cs typeface="Century Gothic"/>
                <a:sym typeface="Century Gothic"/>
              </a:rPr>
              <a:t>ORIGINAL IMAGE</a:t>
            </a:r>
            <a:endParaRPr sz="1900">
              <a:latin typeface="Century Gothic"/>
              <a:ea typeface="Century Gothic"/>
              <a:cs typeface="Century Gothic"/>
              <a:sym typeface="Century Gothic"/>
            </a:endParaRPr>
          </a:p>
        </p:txBody>
      </p:sp>
      <p:sp>
        <p:nvSpPr>
          <p:cNvPr id="284" name="Google Shape;284;g11b5ead2000_0_3"/>
          <p:cNvSpPr txBox="1"/>
          <p:nvPr/>
        </p:nvSpPr>
        <p:spPr>
          <a:xfrm>
            <a:off x="4463963" y="1719325"/>
            <a:ext cx="25089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900">
                <a:latin typeface="Century Gothic"/>
                <a:ea typeface="Century Gothic"/>
                <a:cs typeface="Century Gothic"/>
                <a:sym typeface="Century Gothic"/>
              </a:rPr>
              <a:t>ROTATED</a:t>
            </a:r>
            <a:endParaRPr sz="1900">
              <a:latin typeface="Century Gothic"/>
              <a:ea typeface="Century Gothic"/>
              <a:cs typeface="Century Gothic"/>
              <a:sym typeface="Century Gothic"/>
            </a:endParaRPr>
          </a:p>
          <a:p>
            <a:pPr marL="0" lvl="0" indent="0" algn="ctr" rtl="0">
              <a:spcBef>
                <a:spcPts val="0"/>
              </a:spcBef>
              <a:spcAft>
                <a:spcPts val="0"/>
              </a:spcAft>
              <a:buNone/>
            </a:pPr>
            <a:r>
              <a:rPr lang="en-IN" sz="1900">
                <a:latin typeface="Century Gothic"/>
                <a:ea typeface="Century Gothic"/>
                <a:cs typeface="Century Gothic"/>
                <a:sym typeface="Century Gothic"/>
              </a:rPr>
              <a:t>IMAGE(180)</a:t>
            </a:r>
            <a:endParaRPr sz="1900">
              <a:latin typeface="Century Gothic"/>
              <a:ea typeface="Century Gothic"/>
              <a:cs typeface="Century Gothic"/>
              <a:sym typeface="Century Gothic"/>
            </a:endParaRPr>
          </a:p>
        </p:txBody>
      </p:sp>
      <p:sp>
        <p:nvSpPr>
          <p:cNvPr id="285" name="Google Shape;285;g11b5ead2000_0_3"/>
          <p:cNvSpPr txBox="1"/>
          <p:nvPr/>
        </p:nvSpPr>
        <p:spPr>
          <a:xfrm>
            <a:off x="7454888" y="1719325"/>
            <a:ext cx="25089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900">
                <a:latin typeface="Century Gothic"/>
                <a:ea typeface="Century Gothic"/>
                <a:cs typeface="Century Gothic"/>
                <a:sym typeface="Century Gothic"/>
              </a:rPr>
              <a:t>ROTATED</a:t>
            </a:r>
            <a:endParaRPr sz="1900">
              <a:latin typeface="Century Gothic"/>
              <a:ea typeface="Century Gothic"/>
              <a:cs typeface="Century Gothic"/>
              <a:sym typeface="Century Gothic"/>
            </a:endParaRPr>
          </a:p>
          <a:p>
            <a:pPr marL="0" lvl="0" indent="0" algn="ctr" rtl="0">
              <a:spcBef>
                <a:spcPts val="0"/>
              </a:spcBef>
              <a:spcAft>
                <a:spcPts val="0"/>
              </a:spcAft>
              <a:buNone/>
            </a:pPr>
            <a:r>
              <a:rPr lang="en-IN" sz="1900">
                <a:latin typeface="Century Gothic"/>
                <a:ea typeface="Century Gothic"/>
                <a:cs typeface="Century Gothic"/>
                <a:sym typeface="Century Gothic"/>
              </a:rPr>
              <a:t>IMAGE(45)</a:t>
            </a:r>
            <a:endParaRPr sz="1900">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11b5ead1fdb_0_10"/>
          <p:cNvSpPr txBox="1">
            <a:spLocks noGrp="1"/>
          </p:cNvSpPr>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a:t>GAUSSIAN FILTER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1b5ead18a0_3_1"/>
          <p:cNvSpPr txBox="1">
            <a:spLocks noGrp="1"/>
          </p:cNvSpPr>
          <p:nvPr>
            <p:ph type="title"/>
          </p:nvPr>
        </p:nvSpPr>
        <p:spPr>
          <a:xfrm>
            <a:off x="1563623" y="2094309"/>
            <a:ext cx="9070848" cy="2587752"/>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sz="4800"/>
              <a:t>SHADES TINTS AND HUES</a:t>
            </a:r>
            <a:endParaRPr sz="4800"/>
          </a:p>
        </p:txBody>
      </p:sp>
      <p:sp>
        <p:nvSpPr>
          <p:cNvPr id="119" name="Google Shape;119;g11b5ead18a0_3_1"/>
          <p:cNvSpPr txBox="1">
            <a:spLocks noGrp="1"/>
          </p:cNvSpPr>
          <p:nvPr>
            <p:ph type="body" idx="1"/>
          </p:nvPr>
        </p:nvSpPr>
        <p:spPr>
          <a:xfrm>
            <a:off x="1563624" y="4682062"/>
            <a:ext cx="9070848" cy="457200"/>
          </a:xfrm>
          <a:prstGeom prst="rect">
            <a:avLst/>
          </a:prstGeom>
          <a:noFill/>
          <a:ln>
            <a:noFill/>
          </a:ln>
        </p:spPr>
        <p:txBody>
          <a:bodyPr spcFirstLastPara="1" wrap="square" lIns="91425" tIns="45700" rIns="91425" bIns="45700" anchor="t" anchorCtr="0">
            <a:normAutofit/>
          </a:bodyPr>
          <a:lstStyle/>
          <a:p>
            <a:pPr marL="457200" lvl="0" indent="-228600" algn="ctr" rtl="0">
              <a:lnSpc>
                <a:spcPct val="100000"/>
              </a:lnSpc>
              <a:spcBef>
                <a:spcPts val="900"/>
              </a:spcBef>
              <a:spcAft>
                <a:spcPts val="0"/>
              </a:spcAft>
              <a:buSzPts val="1600"/>
              <a:buNone/>
            </a:pPr>
            <a:r>
              <a:rPr lang="en-I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1b5ead1fdb_0_15"/>
          <p:cNvSpPr txBox="1">
            <a:spLocks noGrp="1"/>
          </p:cNvSpPr>
          <p:nvPr>
            <p:ph type="body" idx="1"/>
          </p:nvPr>
        </p:nvSpPr>
        <p:spPr>
          <a:xfrm>
            <a:off x="1066800" y="1081502"/>
            <a:ext cx="10058400" cy="46950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lnSpc>
                <a:spcPct val="115000"/>
              </a:lnSpc>
              <a:spcBef>
                <a:spcPts val="0"/>
              </a:spcBef>
              <a:spcAft>
                <a:spcPts val="0"/>
              </a:spcAft>
              <a:buSzPct val="62744"/>
              <a:buNone/>
            </a:pPr>
            <a:r>
              <a:rPr lang="en-IN" sz="10200">
                <a:latin typeface="Roboto"/>
                <a:ea typeface="Roboto"/>
                <a:cs typeface="Roboto"/>
                <a:sym typeface="Roboto"/>
              </a:rPr>
              <a:t>-&gt;Implementation of a Gaussian filter/kernel to smooth/blur an image .</a:t>
            </a:r>
            <a:endParaRPr sz="10200">
              <a:latin typeface="Roboto"/>
              <a:ea typeface="Roboto"/>
              <a:cs typeface="Roboto"/>
              <a:sym typeface="Roboto"/>
            </a:endParaRPr>
          </a:p>
          <a:p>
            <a:pPr marL="0" lvl="0" indent="0" algn="l" rtl="0">
              <a:lnSpc>
                <a:spcPct val="115000"/>
              </a:lnSpc>
              <a:spcBef>
                <a:spcPts val="0"/>
              </a:spcBef>
              <a:spcAft>
                <a:spcPts val="0"/>
              </a:spcAft>
              <a:buSzPct val="62744"/>
              <a:buNone/>
            </a:pPr>
            <a:endParaRPr sz="10200">
              <a:latin typeface="Roboto"/>
              <a:ea typeface="Roboto"/>
              <a:cs typeface="Roboto"/>
              <a:sym typeface="Roboto"/>
            </a:endParaRPr>
          </a:p>
          <a:p>
            <a:pPr marL="0" lvl="0" indent="0" algn="l" rtl="0">
              <a:lnSpc>
                <a:spcPct val="115000"/>
              </a:lnSpc>
              <a:spcBef>
                <a:spcPts val="0"/>
              </a:spcBef>
              <a:spcAft>
                <a:spcPts val="0"/>
              </a:spcAft>
              <a:buSzPct val="62744"/>
              <a:buNone/>
            </a:pPr>
            <a:r>
              <a:rPr lang="en-IN" sz="10200">
                <a:latin typeface="Roboto"/>
                <a:ea typeface="Roboto"/>
                <a:cs typeface="Roboto"/>
                <a:sym typeface="Roboto"/>
              </a:rPr>
              <a:t>-&gt;Typically to reduce </a:t>
            </a:r>
            <a:r>
              <a:rPr lang="en-IN" sz="10200">
                <a:solidFill>
                  <a:schemeClr val="hlink"/>
                </a:solidFill>
                <a:uFill>
                  <a:noFill/>
                </a:uFill>
                <a:latin typeface="Roboto"/>
                <a:ea typeface="Roboto"/>
                <a:cs typeface="Roboto"/>
                <a:sym typeface="Roboto"/>
                <a:hlinkClick r:id="rId3"/>
              </a:rPr>
              <a:t>image noise</a:t>
            </a:r>
            <a:r>
              <a:rPr lang="en-IN" sz="10200">
                <a:latin typeface="Roboto"/>
                <a:ea typeface="Roboto"/>
                <a:cs typeface="Roboto"/>
                <a:sym typeface="Roboto"/>
              </a:rPr>
              <a:t> and reduce detail using the Gaussian function.</a:t>
            </a:r>
            <a:endParaRPr sz="10200">
              <a:latin typeface="Roboto"/>
              <a:ea typeface="Roboto"/>
              <a:cs typeface="Roboto"/>
              <a:sym typeface="Roboto"/>
            </a:endParaRPr>
          </a:p>
          <a:p>
            <a:pPr marL="0" lvl="0" indent="0" algn="l" rtl="0">
              <a:lnSpc>
                <a:spcPct val="115000"/>
              </a:lnSpc>
              <a:spcBef>
                <a:spcPts val="0"/>
              </a:spcBef>
              <a:spcAft>
                <a:spcPts val="0"/>
              </a:spcAft>
              <a:buSzPct val="62744"/>
              <a:buNone/>
            </a:pPr>
            <a:endParaRPr sz="10200">
              <a:latin typeface="Roboto"/>
              <a:ea typeface="Roboto"/>
              <a:cs typeface="Roboto"/>
              <a:sym typeface="Roboto"/>
            </a:endParaRPr>
          </a:p>
          <a:p>
            <a:pPr marL="0" lvl="0" indent="0" algn="l" rtl="0">
              <a:lnSpc>
                <a:spcPct val="115000"/>
              </a:lnSpc>
              <a:spcBef>
                <a:spcPts val="0"/>
              </a:spcBef>
              <a:spcAft>
                <a:spcPts val="0"/>
              </a:spcAft>
              <a:buSzPct val="62744"/>
              <a:buNone/>
            </a:pPr>
            <a:endParaRPr sz="10200">
              <a:latin typeface="Roboto"/>
              <a:ea typeface="Roboto"/>
              <a:cs typeface="Roboto"/>
              <a:sym typeface="Roboto"/>
            </a:endParaRPr>
          </a:p>
          <a:p>
            <a:pPr marL="0" lvl="0" indent="0" algn="l" rtl="0">
              <a:lnSpc>
                <a:spcPct val="115000"/>
              </a:lnSpc>
              <a:spcBef>
                <a:spcPts val="0"/>
              </a:spcBef>
              <a:spcAft>
                <a:spcPts val="0"/>
              </a:spcAft>
              <a:buSzPct val="62744"/>
              <a:buNone/>
            </a:pPr>
            <a:r>
              <a:rPr lang="en-IN" sz="10200">
                <a:latin typeface="Roboto"/>
                <a:ea typeface="Roboto"/>
                <a:cs typeface="Roboto"/>
                <a:sym typeface="Roboto"/>
              </a:rPr>
              <a:t>-&gt;We implement it in 2 parts:</a:t>
            </a:r>
            <a:endParaRPr sz="10200">
              <a:latin typeface="Roboto"/>
              <a:ea typeface="Roboto"/>
              <a:cs typeface="Roboto"/>
              <a:sym typeface="Roboto"/>
            </a:endParaRPr>
          </a:p>
          <a:p>
            <a:pPr marL="457200" lvl="0" indent="-365124" algn="l" rtl="0">
              <a:lnSpc>
                <a:spcPct val="115000"/>
              </a:lnSpc>
              <a:spcBef>
                <a:spcPts val="0"/>
              </a:spcBef>
              <a:spcAft>
                <a:spcPts val="0"/>
              </a:spcAft>
              <a:buClr>
                <a:srgbClr val="222222"/>
              </a:buClr>
              <a:buSzPct val="84313"/>
              <a:buFont typeface="Roboto"/>
              <a:buChar char="●"/>
            </a:pPr>
            <a:r>
              <a:rPr lang="en-IN" sz="10200">
                <a:latin typeface="Roboto"/>
                <a:ea typeface="Roboto"/>
                <a:cs typeface="Roboto"/>
                <a:sym typeface="Roboto"/>
              </a:rPr>
              <a:t>Creating a Gaussian Kernel that is a mask or a small matrix for performing operations such as blurring in this case.</a:t>
            </a:r>
            <a:endParaRPr sz="10200">
              <a:latin typeface="Roboto"/>
              <a:ea typeface="Roboto"/>
              <a:cs typeface="Roboto"/>
              <a:sym typeface="Roboto"/>
            </a:endParaRPr>
          </a:p>
          <a:p>
            <a:pPr marL="457200" lvl="0" indent="-365124" algn="l" rtl="0">
              <a:lnSpc>
                <a:spcPct val="115000"/>
              </a:lnSpc>
              <a:spcBef>
                <a:spcPts val="0"/>
              </a:spcBef>
              <a:spcAft>
                <a:spcPts val="0"/>
              </a:spcAft>
              <a:buClr>
                <a:srgbClr val="222222"/>
              </a:buClr>
              <a:buSzPct val="84313"/>
              <a:buFont typeface="Roboto"/>
              <a:buChar char="●"/>
            </a:pPr>
            <a:r>
              <a:rPr lang="en-IN" sz="10200">
                <a:latin typeface="Roboto"/>
                <a:ea typeface="Roboto"/>
                <a:cs typeface="Roboto"/>
                <a:sym typeface="Roboto"/>
              </a:rPr>
              <a:t>Performing Convolution i.e. transforming an image by applying a kernel over each pixel and its local neighbors across the entire image.</a:t>
            </a:r>
            <a:endParaRPr sz="10200">
              <a:latin typeface="Roboto"/>
              <a:ea typeface="Roboto"/>
              <a:cs typeface="Roboto"/>
              <a:sym typeface="Roboto"/>
            </a:endParaRPr>
          </a:p>
          <a:p>
            <a:pPr marL="457200" lvl="0" indent="0" algn="l" rtl="0">
              <a:lnSpc>
                <a:spcPct val="115000"/>
              </a:lnSpc>
              <a:spcBef>
                <a:spcPts val="0"/>
              </a:spcBef>
              <a:spcAft>
                <a:spcPts val="0"/>
              </a:spcAft>
              <a:buSzPct val="91428"/>
              <a:buNone/>
            </a:pPr>
            <a:endParaRPr sz="7000">
              <a:solidFill>
                <a:srgbClr val="222222"/>
              </a:solidFill>
              <a:highlight>
                <a:srgbClr val="FFFFFF"/>
              </a:highlight>
              <a:latin typeface="Roboto"/>
              <a:ea typeface="Roboto"/>
              <a:cs typeface="Roboto"/>
              <a:sym typeface="Roboto"/>
            </a:endParaRPr>
          </a:p>
          <a:p>
            <a:pPr marL="0" lvl="0" indent="0" algn="l" rtl="0">
              <a:lnSpc>
                <a:spcPct val="115000"/>
              </a:lnSpc>
              <a:spcBef>
                <a:spcPts val="0"/>
              </a:spcBef>
              <a:spcAft>
                <a:spcPts val="0"/>
              </a:spcAft>
              <a:buSzPct val="91428"/>
              <a:buNone/>
            </a:pPr>
            <a:endParaRPr sz="7000">
              <a:solidFill>
                <a:srgbClr val="292929"/>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600"/>
              <a:buNone/>
            </a:pPr>
            <a:r>
              <a:rPr lang="en-IN" sz="1500">
                <a:solidFill>
                  <a:srgbClr val="292929"/>
                </a:solidFill>
                <a:highlight>
                  <a:srgbClr val="FFFFFF"/>
                </a:highlight>
                <a:latin typeface="Times New Roman"/>
                <a:ea typeface="Times New Roman"/>
                <a:cs typeface="Times New Roman"/>
                <a:sym typeface="Times New Roman"/>
              </a:rPr>
              <a:t> </a:t>
            </a:r>
            <a:endParaRPr sz="1500">
              <a:solidFill>
                <a:srgbClr val="292929"/>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275"/>
              <a:buFont typeface="Arial"/>
              <a:buNone/>
            </a:pPr>
            <a:endParaRPr sz="8600">
              <a:highlight>
                <a:schemeClr val="lt1"/>
              </a:highlight>
              <a:latin typeface="Roboto"/>
              <a:ea typeface="Roboto"/>
              <a:cs typeface="Roboto"/>
              <a:sym typeface="Roboto"/>
            </a:endParaRPr>
          </a:p>
          <a:p>
            <a:pPr marL="0" lvl="0" indent="0" algn="ctr" rtl="0">
              <a:lnSpc>
                <a:spcPct val="115000"/>
              </a:lnSpc>
              <a:spcBef>
                <a:spcPts val="900"/>
              </a:spcBef>
              <a:spcAft>
                <a:spcPts val="0"/>
              </a:spcAft>
              <a:buSzPct val="355555"/>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1b5ead1fdb_0_20"/>
          <p:cNvSpPr txBox="1">
            <a:spLocks noGrp="1"/>
          </p:cNvSpPr>
          <p:nvPr>
            <p:ph type="body" idx="1"/>
          </p:nvPr>
        </p:nvSpPr>
        <p:spPr>
          <a:xfrm>
            <a:off x="1066800" y="880252"/>
            <a:ext cx="10058400" cy="4852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900"/>
              </a:spcBef>
              <a:spcAft>
                <a:spcPts val="0"/>
              </a:spcAft>
              <a:buSzPts val="1600"/>
              <a:buNone/>
            </a:pPr>
            <a:r>
              <a:rPr lang="en-IN"/>
              <a:t>					 </a:t>
            </a:r>
            <a:endParaRPr/>
          </a:p>
          <a:p>
            <a:pPr marL="1828800" lvl="0" indent="457200" algn="l" rtl="0">
              <a:lnSpc>
                <a:spcPct val="100000"/>
              </a:lnSpc>
              <a:spcBef>
                <a:spcPts val="900"/>
              </a:spcBef>
              <a:spcAft>
                <a:spcPts val="0"/>
              </a:spcAft>
              <a:buSzPts val="1600"/>
              <a:buNone/>
            </a:pPr>
            <a:r>
              <a:rPr lang="en-IN"/>
              <a:t> KERNEL						      IMAGE GRAYSCALE</a:t>
            </a:r>
            <a:endParaRPr/>
          </a:p>
          <a:p>
            <a:pPr marL="2743200" lvl="0" indent="457200" algn="ctr" rtl="0">
              <a:lnSpc>
                <a:spcPct val="100000"/>
              </a:lnSpc>
              <a:spcBef>
                <a:spcPts val="900"/>
              </a:spcBef>
              <a:spcAft>
                <a:spcPts val="0"/>
              </a:spcAft>
              <a:buSzPts val="1600"/>
              <a:buNone/>
            </a:pPr>
            <a:r>
              <a:rPr lang="en-IN"/>
              <a:t>												</a:t>
            </a:r>
            <a:endParaRPr/>
          </a:p>
        </p:txBody>
      </p:sp>
      <p:pic>
        <p:nvPicPr>
          <p:cNvPr id="301" name="Google Shape;301;g11b5ead1fdb_0_20"/>
          <p:cNvPicPr preferRelativeResize="0"/>
          <p:nvPr/>
        </p:nvPicPr>
        <p:blipFill rotWithShape="1">
          <a:blip r:embed="rId3">
            <a:alphaModFix/>
          </a:blip>
          <a:srcRect/>
          <a:stretch/>
        </p:blipFill>
        <p:spPr>
          <a:xfrm>
            <a:off x="2233438" y="2071575"/>
            <a:ext cx="3474926" cy="3012824"/>
          </a:xfrm>
          <a:prstGeom prst="rect">
            <a:avLst/>
          </a:prstGeom>
          <a:noFill/>
          <a:ln>
            <a:noFill/>
          </a:ln>
        </p:spPr>
      </p:pic>
      <p:pic>
        <p:nvPicPr>
          <p:cNvPr id="302" name="Google Shape;302;g11b5ead1fdb_0_20"/>
          <p:cNvPicPr preferRelativeResize="0"/>
          <p:nvPr/>
        </p:nvPicPr>
        <p:blipFill rotWithShape="1">
          <a:blip r:embed="rId4">
            <a:alphaModFix/>
          </a:blip>
          <a:srcRect/>
          <a:stretch/>
        </p:blipFill>
        <p:spPr>
          <a:xfrm>
            <a:off x="6375525" y="2110575"/>
            <a:ext cx="3474924" cy="2934833"/>
          </a:xfrm>
          <a:prstGeom prst="rect">
            <a:avLst/>
          </a:prstGeom>
          <a:noFill/>
          <a:ln>
            <a:noFill/>
          </a:ln>
        </p:spPr>
      </p:pic>
      <p:sp>
        <p:nvSpPr>
          <p:cNvPr id="303" name="Google Shape;303;g11b5ead1fdb_0_20"/>
          <p:cNvSpPr txBox="1"/>
          <p:nvPr/>
        </p:nvSpPr>
        <p:spPr>
          <a:xfrm>
            <a:off x="3557350" y="5084400"/>
            <a:ext cx="6293100" cy="1015800"/>
          </a:xfrm>
          <a:prstGeom prst="rect">
            <a:avLst/>
          </a:prstGeom>
          <a:noFill/>
          <a:ln>
            <a:noFill/>
          </a:ln>
        </p:spPr>
        <p:txBody>
          <a:bodyPr spcFirstLastPara="1" wrap="square" lIns="91425" tIns="91425" rIns="91425" bIns="91425" anchor="t" anchorCtr="0">
            <a:spAutoFit/>
          </a:bodyPr>
          <a:lstStyle/>
          <a:p>
            <a:pPr marL="2743200" lvl="0" indent="457200" algn="ctr" rtl="0">
              <a:spcBef>
                <a:spcPts val="900"/>
              </a:spcBef>
              <a:spcAft>
                <a:spcPts val="0"/>
              </a:spcAft>
              <a:buClr>
                <a:schemeClr val="dk1"/>
              </a:buClr>
              <a:buSzPts val="1600"/>
              <a:buFont typeface="Arial"/>
              <a:buNone/>
            </a:pPr>
            <a:r>
              <a:rPr lang="en-IN" sz="1800">
                <a:solidFill>
                  <a:schemeClr val="dk1"/>
                </a:solidFill>
                <a:latin typeface="Century Gothic"/>
                <a:ea typeface="Century Gothic"/>
                <a:cs typeface="Century Gothic"/>
                <a:sym typeface="Century Gothic"/>
              </a:rPr>
              <a:t>(BGR TO GRAY AS CONVOLUTION TAKES ONLY ONE CHANNEL)</a:t>
            </a:r>
            <a:endParaRPr>
              <a:latin typeface="Century Gothic"/>
              <a:ea typeface="Century Gothic"/>
              <a:cs typeface="Century Gothic"/>
              <a:sym typeface="Century Gothic"/>
            </a:endParaRPr>
          </a:p>
        </p:txBody>
      </p:sp>
      <p:sp>
        <p:nvSpPr>
          <p:cNvPr id="304" name="Google Shape;304;g11b5ead1fdb_0_20"/>
          <p:cNvSpPr txBox="1"/>
          <p:nvPr/>
        </p:nvSpPr>
        <p:spPr>
          <a:xfrm>
            <a:off x="2197288" y="5271050"/>
            <a:ext cx="3547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800">
                <a:latin typeface="Century Gothic"/>
                <a:ea typeface="Century Gothic"/>
                <a:cs typeface="Century Gothic"/>
                <a:sym typeface="Century Gothic"/>
              </a:rPr>
              <a:t>(KERNEL 5X5)</a:t>
            </a:r>
            <a:endParaRPr sz="1800">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11b5ead2000_0_1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310" name="Google Shape;310;g11b5ead2000_0_18"/>
          <p:cNvSpPr txBox="1">
            <a:spLocks noGrp="1"/>
          </p:cNvSpPr>
          <p:nvPr>
            <p:ph type="body" idx="1"/>
          </p:nvPr>
        </p:nvSpPr>
        <p:spPr>
          <a:xfrm>
            <a:off x="1066800" y="1116726"/>
            <a:ext cx="10058400" cy="3933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900"/>
              </a:spcBef>
              <a:spcAft>
                <a:spcPts val="0"/>
              </a:spcAft>
              <a:buSzPts val="1600"/>
              <a:buNone/>
            </a:pPr>
            <a:r>
              <a:rPr lang="en-IN"/>
              <a:t>	    			PADDED IMAGE			                     FINAL IMAGE</a:t>
            </a:r>
            <a:endParaRPr/>
          </a:p>
        </p:txBody>
      </p:sp>
      <p:pic>
        <p:nvPicPr>
          <p:cNvPr id="311" name="Google Shape;311;g11b5ead2000_0_18"/>
          <p:cNvPicPr preferRelativeResize="0"/>
          <p:nvPr/>
        </p:nvPicPr>
        <p:blipFill rotWithShape="1">
          <a:blip r:embed="rId3">
            <a:alphaModFix/>
          </a:blip>
          <a:srcRect/>
          <a:stretch/>
        </p:blipFill>
        <p:spPr>
          <a:xfrm>
            <a:off x="2160225" y="1931050"/>
            <a:ext cx="3393351" cy="2875002"/>
          </a:xfrm>
          <a:prstGeom prst="rect">
            <a:avLst/>
          </a:prstGeom>
          <a:noFill/>
          <a:ln>
            <a:noFill/>
          </a:ln>
        </p:spPr>
      </p:pic>
      <p:pic>
        <p:nvPicPr>
          <p:cNvPr id="312" name="Google Shape;312;g11b5ead2000_0_18"/>
          <p:cNvPicPr preferRelativeResize="0"/>
          <p:nvPr/>
        </p:nvPicPr>
        <p:blipFill rotWithShape="1">
          <a:blip r:embed="rId4">
            <a:alphaModFix/>
          </a:blip>
          <a:srcRect/>
          <a:stretch/>
        </p:blipFill>
        <p:spPr>
          <a:xfrm>
            <a:off x="6289300" y="1996856"/>
            <a:ext cx="3393351" cy="2864301"/>
          </a:xfrm>
          <a:prstGeom prst="rect">
            <a:avLst/>
          </a:prstGeom>
          <a:noFill/>
          <a:ln>
            <a:noFill/>
          </a:ln>
        </p:spPr>
      </p:pic>
      <p:sp>
        <p:nvSpPr>
          <p:cNvPr id="313" name="Google Shape;313;g11b5ead2000_0_18"/>
          <p:cNvSpPr txBox="1"/>
          <p:nvPr/>
        </p:nvSpPr>
        <p:spPr>
          <a:xfrm>
            <a:off x="2068275" y="5049725"/>
            <a:ext cx="37311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800">
                <a:latin typeface="Century Gothic"/>
                <a:ea typeface="Century Gothic"/>
                <a:cs typeface="Century Gothic"/>
                <a:sym typeface="Century Gothic"/>
              </a:rPr>
              <a:t>(USES ZERO PADDING:adding rectangular strips of zeros outside the rectangular edge</a:t>
            </a:r>
            <a:endParaRPr sz="1800">
              <a:latin typeface="Century Gothic"/>
              <a:ea typeface="Century Gothic"/>
              <a:cs typeface="Century Gothic"/>
              <a:sym typeface="Century Gothic"/>
            </a:endParaRPr>
          </a:p>
        </p:txBody>
      </p:sp>
      <p:sp>
        <p:nvSpPr>
          <p:cNvPr id="314" name="Google Shape;314;g11b5ead2000_0_18"/>
          <p:cNvSpPr txBox="1"/>
          <p:nvPr/>
        </p:nvSpPr>
        <p:spPr>
          <a:xfrm>
            <a:off x="6289300" y="5162725"/>
            <a:ext cx="3731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1800">
                <a:latin typeface="Century Gothic"/>
                <a:ea typeface="Century Gothic"/>
                <a:cs typeface="Century Gothic"/>
                <a:sym typeface="Century Gothic"/>
              </a:rPr>
              <a:t>(USING 5X5 KERNEL)</a:t>
            </a:r>
            <a:endParaRPr sz="1800">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11b5fb1d8a1_3_5"/>
          <p:cNvSpPr txBox="1">
            <a:spLocks noGrp="1"/>
          </p:cNvSpPr>
          <p:nvPr>
            <p:ph type="title"/>
          </p:nvPr>
        </p:nvSpPr>
        <p:spPr>
          <a:xfrm>
            <a:off x="1563623" y="2094309"/>
            <a:ext cx="9070800" cy="2587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 MEDIAN FILTER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b5fb1d8a1_3_103"/>
          <p:cNvSpPr txBox="1">
            <a:spLocks noGrp="1"/>
          </p:cNvSpPr>
          <p:nvPr>
            <p:ph type="title"/>
          </p:nvPr>
        </p:nvSpPr>
        <p:spPr>
          <a:xfrm>
            <a:off x="1066800" y="616775"/>
            <a:ext cx="10685700" cy="1385700"/>
          </a:xfrm>
          <a:prstGeom prst="rect">
            <a:avLst/>
          </a:prstGeom>
          <a:ln w="9525" cap="flat" cmpd="sng">
            <a:solidFill>
              <a:schemeClr val="tx2">
                <a:lumMod val="90000"/>
              </a:schemeClr>
            </a:solidFill>
            <a:prstDash val="solid"/>
            <a:round/>
            <a:headEnd type="none" w="sm" len="sm"/>
            <a:tailEnd type="none" w="sm" len="sm"/>
          </a:ln>
        </p:spPr>
        <p:txBody>
          <a:bodyPr spcFirstLastPara="1" wrap="square" lIns="91425" tIns="45700" rIns="91425" bIns="45700" anchor="ctr" anchorCtr="0">
            <a:normAutofit/>
          </a:bodyPr>
          <a:lstStyle/>
          <a:p>
            <a:pPr marL="0" lvl="0" indent="0" algn="l" rtl="0">
              <a:lnSpc>
                <a:spcPct val="107916"/>
              </a:lnSpc>
              <a:spcBef>
                <a:spcPts val="0"/>
              </a:spcBef>
              <a:spcAft>
                <a:spcPts val="800"/>
              </a:spcAft>
              <a:buClr>
                <a:schemeClr val="dk1"/>
              </a:buClr>
              <a:buSzPts val="1100"/>
              <a:buFont typeface="Arial"/>
              <a:buNone/>
            </a:pPr>
            <a:r>
              <a:rPr lang="en-IN" sz="3600" dirty="0"/>
              <a:t>MEDIAN FILTER</a:t>
            </a:r>
            <a:endParaRPr sz="3600" dirty="0"/>
          </a:p>
        </p:txBody>
      </p:sp>
      <p:sp>
        <p:nvSpPr>
          <p:cNvPr id="325" name="Google Shape;325;g11b5fb1d8a1_3_103"/>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fontScale="92500" lnSpcReduction="10000"/>
          </a:bodyPr>
          <a:lstStyle/>
          <a:p>
            <a:pPr marL="0" lvl="0" indent="0" algn="l" rtl="0">
              <a:lnSpc>
                <a:spcPct val="107916"/>
              </a:lnSpc>
              <a:spcBef>
                <a:spcPts val="0"/>
              </a:spcBef>
              <a:spcAft>
                <a:spcPts val="0"/>
              </a:spcAft>
              <a:buClr>
                <a:schemeClr val="dk1"/>
              </a:buClr>
              <a:buSzPts val="1100"/>
              <a:buFont typeface="Arial"/>
              <a:buNone/>
            </a:pPr>
            <a:r>
              <a:rPr lang="en-IN" sz="2400" dirty="0">
                <a:solidFill>
                  <a:srgbClr val="0A0A0A"/>
                </a:solidFill>
                <a:highlight>
                  <a:schemeClr val="lt2"/>
                </a:highlight>
                <a:latin typeface="Arial"/>
                <a:ea typeface="Arial"/>
                <a:cs typeface="Arial"/>
                <a:sym typeface="Arial"/>
              </a:rPr>
              <a:t>The</a:t>
            </a:r>
            <a:r>
              <a:rPr lang="en-IN" sz="2400" b="1" dirty="0">
                <a:solidFill>
                  <a:srgbClr val="0A0A0A"/>
                </a:solidFill>
                <a:highlight>
                  <a:schemeClr val="lt2"/>
                </a:highlight>
                <a:latin typeface="Arial"/>
                <a:ea typeface="Arial"/>
                <a:cs typeface="Arial"/>
                <a:sym typeface="Arial"/>
              </a:rPr>
              <a:t> Median Filter in Image Processing</a:t>
            </a:r>
            <a:r>
              <a:rPr lang="en-IN" sz="2400" dirty="0">
                <a:solidFill>
                  <a:srgbClr val="0A0A0A"/>
                </a:solidFill>
                <a:highlight>
                  <a:schemeClr val="lt2"/>
                </a:highlight>
                <a:latin typeface="Arial"/>
                <a:ea typeface="Arial"/>
                <a:cs typeface="Arial"/>
                <a:sym typeface="Arial"/>
              </a:rPr>
              <a:t> is normally used to reduce noise in an image, somewhat like the mean filter. However, it often does a better job than the mean filter of preserving useful detail in the image.</a:t>
            </a:r>
            <a:endParaRPr sz="2400" dirty="0">
              <a:solidFill>
                <a:srgbClr val="0A0A0A"/>
              </a:solidFill>
              <a:highlight>
                <a:schemeClr val="lt2"/>
              </a:highlight>
              <a:latin typeface="Arial"/>
              <a:ea typeface="Arial"/>
              <a:cs typeface="Arial"/>
              <a:sym typeface="Arial"/>
            </a:endParaRPr>
          </a:p>
          <a:p>
            <a:pPr marL="0" lvl="0" indent="0" algn="just" rtl="0">
              <a:spcBef>
                <a:spcPts val="800"/>
              </a:spcBef>
              <a:spcAft>
                <a:spcPts val="0"/>
              </a:spcAft>
              <a:buClr>
                <a:schemeClr val="dk1"/>
              </a:buClr>
              <a:buSzPts val="1100"/>
              <a:buFont typeface="Arial"/>
              <a:buNone/>
            </a:pPr>
            <a:r>
              <a:rPr lang="en-IN" sz="2400" b="1" dirty="0">
                <a:solidFill>
                  <a:srgbClr val="0A0A0A"/>
                </a:solidFill>
                <a:latin typeface="Arial"/>
                <a:ea typeface="Arial"/>
                <a:cs typeface="Arial"/>
                <a:sym typeface="Arial"/>
              </a:rPr>
              <a:t>Median Filter</a:t>
            </a:r>
            <a:r>
              <a:rPr lang="en-IN" sz="2400" dirty="0">
                <a:solidFill>
                  <a:srgbClr val="0A0A0A"/>
                </a:solidFill>
                <a:latin typeface="Arial"/>
                <a:ea typeface="Arial"/>
                <a:cs typeface="Arial"/>
                <a:sym typeface="Arial"/>
              </a:rPr>
              <a:t> is a simple and powerful non-linear filter.</a:t>
            </a:r>
            <a:endParaRPr sz="2400" dirty="0">
              <a:solidFill>
                <a:srgbClr val="0A0A0A"/>
              </a:solidFill>
              <a:latin typeface="Arial"/>
              <a:ea typeface="Arial"/>
              <a:cs typeface="Arial"/>
              <a:sym typeface="Arial"/>
            </a:endParaRPr>
          </a:p>
          <a:p>
            <a:pPr marL="457200" lvl="0" indent="-381000" algn="just" rtl="0">
              <a:spcBef>
                <a:spcPts val="1400"/>
              </a:spcBef>
              <a:spcAft>
                <a:spcPts val="0"/>
              </a:spcAft>
              <a:buClr>
                <a:schemeClr val="dk1"/>
              </a:buClr>
              <a:buSzPts val="2400"/>
              <a:buFont typeface="Arial"/>
              <a:buChar char="●"/>
            </a:pPr>
            <a:r>
              <a:rPr lang="en-IN" sz="2400" dirty="0">
                <a:latin typeface="Arial"/>
                <a:ea typeface="Arial"/>
                <a:cs typeface="Arial"/>
                <a:sym typeface="Arial"/>
              </a:rPr>
              <a:t>It is used for reducing the amount of intensity variation between one pixel and the other pixel.</a:t>
            </a:r>
            <a:endParaRPr sz="2400" dirty="0">
              <a:latin typeface="Arial"/>
              <a:ea typeface="Arial"/>
              <a:cs typeface="Arial"/>
              <a:sym typeface="Arial"/>
            </a:endParaRPr>
          </a:p>
          <a:p>
            <a:pPr marL="457200" lvl="0" indent="-381000" algn="just" rtl="0">
              <a:spcBef>
                <a:spcPts val="0"/>
              </a:spcBef>
              <a:spcAft>
                <a:spcPts val="0"/>
              </a:spcAft>
              <a:buClr>
                <a:schemeClr val="dk1"/>
              </a:buClr>
              <a:buSzPts val="2400"/>
              <a:buFont typeface="Arial"/>
              <a:buChar char="●"/>
            </a:pPr>
            <a:r>
              <a:rPr lang="en-IN" sz="2400" dirty="0">
                <a:latin typeface="Arial"/>
                <a:ea typeface="Arial"/>
                <a:cs typeface="Arial"/>
                <a:sym typeface="Arial"/>
              </a:rPr>
              <a:t>In this filter, we replace pixel value with the median value.</a:t>
            </a:r>
            <a:endParaRPr sz="2400" dirty="0">
              <a:latin typeface="Arial"/>
              <a:ea typeface="Arial"/>
              <a:cs typeface="Arial"/>
              <a:sym typeface="Arial"/>
            </a:endParaRPr>
          </a:p>
          <a:p>
            <a:pPr marL="457200" lvl="0" indent="-381000" algn="just" rtl="0">
              <a:spcBef>
                <a:spcPts val="0"/>
              </a:spcBef>
              <a:spcAft>
                <a:spcPts val="0"/>
              </a:spcAft>
              <a:buClr>
                <a:schemeClr val="dk1"/>
              </a:buClr>
              <a:buSzPts val="2400"/>
              <a:buFont typeface="Arial"/>
              <a:buChar char="●"/>
            </a:pPr>
            <a:r>
              <a:rPr lang="en-IN" sz="2400" dirty="0">
                <a:latin typeface="Arial"/>
                <a:ea typeface="Arial"/>
                <a:cs typeface="Arial"/>
                <a:sym typeface="Arial"/>
              </a:rPr>
              <a:t>The median is calculated by first sorting all the pixel values into ascending order and then replace the pixel being calculated with the middle pixel value</a:t>
            </a:r>
            <a:endParaRPr sz="2400" dirty="0">
              <a:latin typeface="Arial"/>
              <a:ea typeface="Arial"/>
              <a:cs typeface="Arial"/>
              <a:sym typeface="Arial"/>
            </a:endParaRPr>
          </a:p>
          <a:p>
            <a:pPr marL="457200" lvl="0" indent="-381000" algn="just" rtl="0">
              <a:spcBef>
                <a:spcPts val="0"/>
              </a:spcBef>
              <a:spcAft>
                <a:spcPts val="1400"/>
              </a:spcAft>
              <a:buClr>
                <a:schemeClr val="dk1"/>
              </a:buClr>
              <a:buSzPts val="2400"/>
              <a:buFont typeface="Arial"/>
              <a:buChar char="●"/>
            </a:pPr>
            <a:r>
              <a:rPr lang="en-IN" sz="2400" dirty="0">
                <a:latin typeface="Arial"/>
                <a:ea typeface="Arial"/>
                <a:cs typeface="Arial"/>
                <a:sym typeface="Arial"/>
              </a:rPr>
              <a:t>Reduces salt and pepper noise</a:t>
            </a:r>
            <a:endParaRPr sz="2400" dirty="0">
              <a:solidFill>
                <a:srgbClr val="0A0A0A"/>
              </a:solidFill>
              <a:highlight>
                <a:srgbClr val="FFFFFF"/>
              </a:highlight>
              <a:latin typeface="Arial"/>
              <a:ea typeface="Arial"/>
              <a:cs typeface="Arial"/>
              <a:sym typeface="Arial"/>
            </a:endParaRPr>
          </a:p>
        </p:txBody>
      </p:sp>
      <p:sp>
        <p:nvSpPr>
          <p:cNvPr id="326" name="Google Shape;326;g11b5fb1d8a1_3_103"/>
          <p:cNvSpPr txBox="1"/>
          <p:nvPr/>
        </p:nvSpPr>
        <p:spPr>
          <a:xfrm>
            <a:off x="6147400" y="1109525"/>
            <a:ext cx="978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1b5fb1d8a1_3_111"/>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just" rtl="0">
              <a:lnSpc>
                <a:spcPct val="100000"/>
              </a:lnSpc>
              <a:spcBef>
                <a:spcPts val="1400"/>
              </a:spcBef>
              <a:spcAft>
                <a:spcPts val="0"/>
              </a:spcAft>
              <a:buClr>
                <a:schemeClr val="dk1"/>
              </a:buClr>
              <a:buSzPts val="1100"/>
              <a:buFont typeface="Arial"/>
              <a:buNone/>
            </a:pPr>
            <a:r>
              <a:rPr lang="en-IN" sz="3000" b="1">
                <a:solidFill>
                  <a:schemeClr val="dk1"/>
                </a:solidFill>
                <a:latin typeface="Arial"/>
                <a:ea typeface="Arial"/>
                <a:cs typeface="Arial"/>
                <a:sym typeface="Arial"/>
              </a:rPr>
              <a:t>Working of Median Filter:</a:t>
            </a:r>
            <a:endParaRPr sz="3000" b="1">
              <a:solidFill>
                <a:schemeClr val="dk1"/>
              </a:solidFill>
              <a:latin typeface="Arial"/>
              <a:ea typeface="Arial"/>
              <a:cs typeface="Arial"/>
              <a:sym typeface="Arial"/>
            </a:endParaRPr>
          </a:p>
          <a:p>
            <a:pPr marL="0" lvl="0" indent="0" algn="l" rtl="0">
              <a:spcBef>
                <a:spcPts val="1400"/>
              </a:spcBef>
              <a:spcAft>
                <a:spcPts val="0"/>
              </a:spcAft>
              <a:buNone/>
            </a:pPr>
            <a:endParaRPr sz="1350" b="1">
              <a:solidFill>
                <a:schemeClr val="dk1"/>
              </a:solidFill>
              <a:latin typeface="Arial"/>
              <a:ea typeface="Arial"/>
              <a:cs typeface="Arial"/>
              <a:sym typeface="Arial"/>
            </a:endParaRPr>
          </a:p>
        </p:txBody>
      </p:sp>
      <p:sp>
        <p:nvSpPr>
          <p:cNvPr id="332" name="Google Shape;332;g11b5fb1d8a1_3_111"/>
          <p:cNvSpPr txBox="1">
            <a:spLocks noGrp="1"/>
          </p:cNvSpPr>
          <p:nvPr>
            <p:ph type="body" idx="1"/>
          </p:nvPr>
        </p:nvSpPr>
        <p:spPr>
          <a:xfrm>
            <a:off x="962250" y="2014195"/>
            <a:ext cx="10058400" cy="3931800"/>
          </a:xfrm>
          <a:prstGeom prst="rect">
            <a:avLst/>
          </a:prstGeom>
        </p:spPr>
        <p:txBody>
          <a:bodyPr spcFirstLastPara="1" wrap="square" lIns="91425" tIns="45700" rIns="91425" bIns="45700" anchor="t" anchorCtr="0">
            <a:normAutofit/>
          </a:bodyPr>
          <a:lstStyle/>
          <a:p>
            <a:pPr marL="0" lvl="0" indent="0" algn="just" rtl="0">
              <a:spcBef>
                <a:spcPts val="1400"/>
              </a:spcBef>
              <a:spcAft>
                <a:spcPts val="0"/>
              </a:spcAft>
              <a:buClr>
                <a:schemeClr val="dk1"/>
              </a:buClr>
              <a:buSzPts val="1100"/>
              <a:buFont typeface="Arial"/>
              <a:buNone/>
            </a:pPr>
            <a:r>
              <a:rPr lang="en-IN" sz="2400">
                <a:solidFill>
                  <a:srgbClr val="0A0A0A"/>
                </a:solidFill>
                <a:highlight>
                  <a:schemeClr val="lt2"/>
                </a:highlight>
                <a:latin typeface="Arial"/>
                <a:ea typeface="Arial"/>
                <a:cs typeface="Arial"/>
                <a:sym typeface="Arial"/>
              </a:rPr>
              <a:t>The median filter considers each pixel in the image in turn and looks at its nearby neighbour to decide whether or not it is representative of its surroundings. Replacing the pixel value with the </a:t>
            </a:r>
            <a:r>
              <a:rPr lang="en-IN" sz="2400" b="1" i="1">
                <a:solidFill>
                  <a:srgbClr val="0A0A0A"/>
                </a:solidFill>
                <a:highlight>
                  <a:schemeClr val="lt2"/>
                </a:highlight>
                <a:latin typeface="Arial"/>
                <a:ea typeface="Arial"/>
                <a:cs typeface="Arial"/>
                <a:sym typeface="Arial"/>
              </a:rPr>
              <a:t>median</a:t>
            </a:r>
            <a:r>
              <a:rPr lang="en-IN" sz="2400" b="1">
                <a:solidFill>
                  <a:srgbClr val="0A0A0A"/>
                </a:solidFill>
                <a:highlight>
                  <a:schemeClr val="lt2"/>
                </a:highlight>
                <a:latin typeface="Arial"/>
                <a:ea typeface="Arial"/>
                <a:cs typeface="Arial"/>
                <a:sym typeface="Arial"/>
              </a:rPr>
              <a:t> </a:t>
            </a:r>
            <a:r>
              <a:rPr lang="en-IN" sz="2400">
                <a:solidFill>
                  <a:srgbClr val="0A0A0A"/>
                </a:solidFill>
                <a:highlight>
                  <a:schemeClr val="lt2"/>
                </a:highlight>
                <a:latin typeface="Arial"/>
                <a:ea typeface="Arial"/>
                <a:cs typeface="Arial"/>
                <a:sym typeface="Arial"/>
              </a:rPr>
              <a:t>of those values.</a:t>
            </a:r>
            <a:endParaRPr sz="2400">
              <a:solidFill>
                <a:srgbClr val="0A0A0A"/>
              </a:solidFill>
              <a:highlight>
                <a:schemeClr val="lt2"/>
              </a:highlight>
              <a:latin typeface="Arial"/>
              <a:ea typeface="Arial"/>
              <a:cs typeface="Arial"/>
              <a:sym typeface="Arial"/>
            </a:endParaRPr>
          </a:p>
          <a:p>
            <a:pPr marL="0" lvl="0" indent="0" algn="just" rtl="0">
              <a:spcBef>
                <a:spcPts val="1400"/>
              </a:spcBef>
              <a:spcAft>
                <a:spcPts val="0"/>
              </a:spcAft>
              <a:buClr>
                <a:schemeClr val="dk1"/>
              </a:buClr>
              <a:buSzPts val="1100"/>
              <a:buFont typeface="Arial"/>
              <a:buNone/>
            </a:pPr>
            <a:r>
              <a:rPr lang="en-IN" sz="2400">
                <a:solidFill>
                  <a:srgbClr val="0A0A0A"/>
                </a:solidFill>
                <a:highlight>
                  <a:schemeClr val="lt2"/>
                </a:highlight>
                <a:latin typeface="Arial"/>
                <a:ea typeface="Arial"/>
                <a:cs typeface="Arial"/>
                <a:sym typeface="Arial"/>
              </a:rPr>
              <a:t>The median is calculated by first sorting all the pixel values from the surrounding neighborhood into numerical order and then replacing the pixel being considered with the middle pixel value. (If the neighborhood under consideration contains an even number of pixels, the average of the two middle pixel values is used)</a:t>
            </a:r>
            <a:endParaRPr sz="2400">
              <a:solidFill>
                <a:srgbClr val="0A0A0A"/>
              </a:solidFill>
              <a:highlight>
                <a:schemeClr val="lt2"/>
              </a:highlight>
              <a:latin typeface="Arial"/>
              <a:ea typeface="Arial"/>
              <a:cs typeface="Arial"/>
              <a:sym typeface="Arial"/>
            </a:endParaRPr>
          </a:p>
          <a:p>
            <a:pPr marL="0" lvl="0" indent="0" algn="l" rtl="0">
              <a:spcBef>
                <a:spcPts val="1400"/>
              </a:spcBef>
              <a:spcAft>
                <a:spcPts val="0"/>
              </a:spcAft>
              <a:buNone/>
            </a:pPr>
            <a:endParaRPr>
              <a:highlight>
                <a:schemeClr val="lt2"/>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1b5fb1d8a1_3_116"/>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just" rtl="0">
              <a:lnSpc>
                <a:spcPct val="100000"/>
              </a:lnSpc>
              <a:spcBef>
                <a:spcPts val="1400"/>
              </a:spcBef>
              <a:spcAft>
                <a:spcPts val="1400"/>
              </a:spcAft>
              <a:buClr>
                <a:schemeClr val="dk1"/>
              </a:buClr>
              <a:buSzPts val="1100"/>
              <a:buFont typeface="Arial"/>
              <a:buNone/>
            </a:pPr>
            <a:r>
              <a:rPr lang="en-IN" sz="3000">
                <a:highlight>
                  <a:schemeClr val="lt2"/>
                </a:highlight>
              </a:rPr>
              <a:t>BEFORE APPLYING FILTER:</a:t>
            </a:r>
            <a:endParaRPr sz="3000">
              <a:highlight>
                <a:schemeClr val="lt2"/>
              </a:highlight>
            </a:endParaRPr>
          </a:p>
        </p:txBody>
      </p:sp>
      <p:sp>
        <p:nvSpPr>
          <p:cNvPr id="338" name="Google Shape;338;g11b5fb1d8a1_3_116"/>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endParaRPr/>
          </a:p>
          <a:p>
            <a:pPr marL="0" lvl="0" indent="0" algn="l" rtl="0">
              <a:spcBef>
                <a:spcPts val="900"/>
              </a:spcBef>
              <a:spcAft>
                <a:spcPts val="0"/>
              </a:spcAft>
              <a:buNone/>
            </a:pPr>
            <a:endParaRPr/>
          </a:p>
          <a:p>
            <a:pPr marL="0" lvl="0" indent="0" algn="l" rtl="0">
              <a:spcBef>
                <a:spcPts val="900"/>
              </a:spcBef>
              <a:spcAft>
                <a:spcPts val="0"/>
              </a:spcAft>
              <a:buNone/>
            </a:pPr>
            <a:endParaRPr/>
          </a:p>
          <a:p>
            <a:pPr marL="0" lvl="0" indent="0" algn="l" rtl="0">
              <a:spcBef>
                <a:spcPts val="900"/>
              </a:spcBef>
              <a:spcAft>
                <a:spcPts val="0"/>
              </a:spcAft>
              <a:buNone/>
            </a:pPr>
            <a:endParaRPr/>
          </a:p>
          <a:p>
            <a:pPr marL="0" lvl="0" indent="0" algn="l" rtl="0">
              <a:spcBef>
                <a:spcPts val="900"/>
              </a:spcBef>
              <a:spcAft>
                <a:spcPts val="0"/>
              </a:spcAft>
              <a:buNone/>
            </a:pPr>
            <a:endParaRPr/>
          </a:p>
          <a:p>
            <a:pPr marL="0" lvl="0" indent="0" algn="l" rtl="0">
              <a:spcBef>
                <a:spcPts val="900"/>
              </a:spcBef>
              <a:spcAft>
                <a:spcPts val="0"/>
              </a:spcAft>
              <a:buNone/>
            </a:pPr>
            <a:endParaRPr/>
          </a:p>
          <a:p>
            <a:pPr marL="0" lvl="0" indent="0" algn="l" rtl="0">
              <a:spcBef>
                <a:spcPts val="900"/>
              </a:spcBef>
              <a:spcAft>
                <a:spcPts val="0"/>
              </a:spcAft>
              <a:buNone/>
            </a:pPr>
            <a:r>
              <a:rPr lang="en-IN" sz="2400"/>
              <a:t>AFTER APPLYING FILTER:</a:t>
            </a:r>
            <a:endParaRPr sz="2400"/>
          </a:p>
          <a:p>
            <a:pPr marL="0" lvl="0" indent="0" algn="l" rtl="0">
              <a:spcBef>
                <a:spcPts val="900"/>
              </a:spcBef>
              <a:spcAft>
                <a:spcPts val="0"/>
              </a:spcAft>
              <a:buNone/>
            </a:pPr>
            <a:endParaRPr sz="2400"/>
          </a:p>
        </p:txBody>
      </p:sp>
      <p:pic>
        <p:nvPicPr>
          <p:cNvPr id="339" name="Google Shape;339;g11b5fb1d8a1_3_116"/>
          <p:cNvPicPr preferRelativeResize="0"/>
          <p:nvPr/>
        </p:nvPicPr>
        <p:blipFill>
          <a:blip r:embed="rId3">
            <a:alphaModFix/>
          </a:blip>
          <a:stretch>
            <a:fillRect/>
          </a:stretch>
        </p:blipFill>
        <p:spPr>
          <a:xfrm>
            <a:off x="1266600" y="2228400"/>
            <a:ext cx="6449000" cy="2136050"/>
          </a:xfrm>
          <a:prstGeom prst="rect">
            <a:avLst/>
          </a:prstGeom>
          <a:noFill/>
          <a:ln>
            <a:noFill/>
          </a:ln>
        </p:spPr>
      </p:pic>
      <p:pic>
        <p:nvPicPr>
          <p:cNvPr id="340" name="Google Shape;340;g11b5fb1d8a1_3_116"/>
          <p:cNvPicPr preferRelativeResize="0"/>
          <p:nvPr/>
        </p:nvPicPr>
        <p:blipFill>
          <a:blip r:embed="rId4">
            <a:alphaModFix/>
          </a:blip>
          <a:stretch>
            <a:fillRect/>
          </a:stretch>
        </p:blipFill>
        <p:spPr>
          <a:xfrm>
            <a:off x="833550" y="4852150"/>
            <a:ext cx="8706050" cy="1735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11b5fb1d8a1_3_131"/>
          <p:cNvSpPr txBox="1">
            <a:spLocks noGrp="1"/>
          </p:cNvSpPr>
          <p:nvPr>
            <p:ph type="title"/>
          </p:nvPr>
        </p:nvSpPr>
        <p:spPr>
          <a:xfrm>
            <a:off x="10668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BEFORE                    AFTER</a:t>
            </a:r>
            <a:endParaRPr/>
          </a:p>
        </p:txBody>
      </p:sp>
      <p:sp>
        <p:nvSpPr>
          <p:cNvPr id="346" name="Google Shape;346;g11b5fb1d8a1_3_131"/>
          <p:cNvSpPr txBox="1">
            <a:spLocks noGrp="1"/>
          </p:cNvSpPr>
          <p:nvPr>
            <p:ph type="body" idx="1"/>
          </p:nvPr>
        </p:nvSpPr>
        <p:spPr>
          <a:xfrm>
            <a:off x="1066800" y="2103120"/>
            <a:ext cx="10058400" cy="3931800"/>
          </a:xfrm>
          <a:prstGeom prst="rect">
            <a:avLst/>
          </a:prstGeom>
        </p:spPr>
        <p:txBody>
          <a:bodyPr spcFirstLastPara="1" wrap="square" lIns="91425" tIns="45700" rIns="91425" bIns="45700" anchor="t" anchorCtr="0">
            <a:normAutofit/>
          </a:bodyPr>
          <a:lstStyle/>
          <a:p>
            <a:pPr marL="0" lvl="0" indent="0" algn="l" rtl="0">
              <a:spcBef>
                <a:spcPts val="900"/>
              </a:spcBef>
              <a:spcAft>
                <a:spcPts val="0"/>
              </a:spcAft>
              <a:buNone/>
            </a:pPr>
            <a:endParaRPr/>
          </a:p>
        </p:txBody>
      </p:sp>
      <p:pic>
        <p:nvPicPr>
          <p:cNvPr id="347" name="Google Shape;347;g11b5fb1d8a1_3_131"/>
          <p:cNvPicPr preferRelativeResize="0"/>
          <p:nvPr/>
        </p:nvPicPr>
        <p:blipFill>
          <a:blip r:embed="rId3">
            <a:alphaModFix/>
          </a:blip>
          <a:stretch>
            <a:fillRect/>
          </a:stretch>
        </p:blipFill>
        <p:spPr>
          <a:xfrm>
            <a:off x="1066800" y="2014200"/>
            <a:ext cx="10058400" cy="4571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1b5fb1d8a1_3_138"/>
          <p:cNvSpPr txBox="1">
            <a:spLocks noGrp="1"/>
          </p:cNvSpPr>
          <p:nvPr>
            <p:ph type="title"/>
          </p:nvPr>
        </p:nvSpPr>
        <p:spPr>
          <a:xfrm>
            <a:off x="2615625" y="-6"/>
            <a:ext cx="10058400" cy="1371600"/>
          </a:xfrm>
          <a:prstGeom prst="rect">
            <a:avLst/>
          </a:prstGeom>
        </p:spPr>
        <p:txBody>
          <a:bodyPr spcFirstLastPara="1" wrap="square" lIns="91425" tIns="45700" rIns="91425" bIns="45700" anchor="ctr" anchorCtr="0">
            <a:normAutofit/>
          </a:bodyPr>
          <a:lstStyle/>
          <a:p>
            <a:pPr marL="0" lvl="0" indent="0" algn="l" rtl="0">
              <a:lnSpc>
                <a:spcPct val="107916"/>
              </a:lnSpc>
              <a:spcBef>
                <a:spcPts val="0"/>
              </a:spcBef>
              <a:spcAft>
                <a:spcPts val="800"/>
              </a:spcAft>
              <a:buClr>
                <a:schemeClr val="dk1"/>
              </a:buClr>
              <a:buSzPts val="1100"/>
              <a:buFont typeface="Arial"/>
              <a:buNone/>
            </a:pPr>
            <a:r>
              <a:rPr lang="en-IN" sz="3000" b="1" dirty="0">
                <a:solidFill>
                  <a:srgbClr val="0A0A0A"/>
                </a:solidFill>
                <a:highlight>
                  <a:schemeClr val="lt2"/>
                </a:highlight>
                <a:latin typeface="Arial"/>
                <a:ea typeface="Arial"/>
                <a:cs typeface="Arial"/>
                <a:sym typeface="Arial"/>
              </a:rPr>
              <a:t>Scaling Transformations:</a:t>
            </a:r>
            <a:endParaRPr sz="3000" dirty="0">
              <a:highlight>
                <a:schemeClr val="lt2"/>
              </a:highlight>
            </a:endParaRPr>
          </a:p>
        </p:txBody>
      </p:sp>
      <p:pic>
        <p:nvPicPr>
          <p:cNvPr id="353" name="Google Shape;353;g11b5fb1d8a1_3_138"/>
          <p:cNvPicPr preferRelativeResize="0"/>
          <p:nvPr/>
        </p:nvPicPr>
        <p:blipFill>
          <a:blip r:embed="rId3">
            <a:alphaModFix/>
          </a:blip>
          <a:stretch>
            <a:fillRect/>
          </a:stretch>
        </p:blipFill>
        <p:spPr>
          <a:xfrm>
            <a:off x="1066800" y="7349230"/>
            <a:ext cx="30391" cy="8495"/>
          </a:xfrm>
          <a:prstGeom prst="rect">
            <a:avLst/>
          </a:prstGeom>
          <a:noFill/>
          <a:ln>
            <a:noFill/>
          </a:ln>
        </p:spPr>
      </p:pic>
      <p:sp>
        <p:nvSpPr>
          <p:cNvPr id="354" name="Google Shape;354;g11b5fb1d8a1_3_138"/>
          <p:cNvSpPr txBox="1"/>
          <p:nvPr/>
        </p:nvSpPr>
        <p:spPr>
          <a:xfrm>
            <a:off x="758535" y="3137650"/>
            <a:ext cx="726300" cy="888300"/>
          </a:xfrm>
          <a:prstGeom prst="rect">
            <a:avLst/>
          </a:prstGeom>
          <a:noFill/>
          <a:ln>
            <a:noFill/>
          </a:ln>
        </p:spPr>
        <p:txBody>
          <a:bodyPr spcFirstLastPara="1" wrap="square" lIns="91425" tIns="91425" rIns="91425" bIns="91425" anchor="ctr" anchorCtr="0">
            <a:noAutofit/>
          </a:bodyPr>
          <a:lstStyle/>
          <a:p>
            <a:pPr marL="0" lvl="0" indent="0" algn="l" rtl="0">
              <a:spcBef>
                <a:spcPts val="1400"/>
              </a:spcBef>
              <a:spcAft>
                <a:spcPts val="1400"/>
              </a:spcAft>
              <a:buNone/>
            </a:pPr>
            <a:endParaRPr sz="1600">
              <a:latin typeface="Times New Roman"/>
              <a:ea typeface="Times New Roman"/>
              <a:cs typeface="Times New Roman"/>
              <a:sym typeface="Times New Roman"/>
            </a:endParaRPr>
          </a:p>
        </p:txBody>
      </p:sp>
      <p:pic>
        <p:nvPicPr>
          <p:cNvPr id="355" name="Google Shape;355;g11b5fb1d8a1_3_138"/>
          <p:cNvPicPr preferRelativeResize="0"/>
          <p:nvPr/>
        </p:nvPicPr>
        <p:blipFill>
          <a:blip r:embed="rId3">
            <a:alphaModFix/>
          </a:blip>
          <a:stretch>
            <a:fillRect/>
          </a:stretch>
        </p:blipFill>
        <p:spPr>
          <a:xfrm>
            <a:off x="2138700" y="5354242"/>
            <a:ext cx="16917" cy="3858"/>
          </a:xfrm>
          <a:prstGeom prst="rect">
            <a:avLst/>
          </a:prstGeom>
          <a:noFill/>
          <a:ln>
            <a:noFill/>
          </a:ln>
        </p:spPr>
      </p:pic>
      <p:sp>
        <p:nvSpPr>
          <p:cNvPr id="356" name="Google Shape;356;g11b5fb1d8a1_3_138"/>
          <p:cNvSpPr txBox="1"/>
          <p:nvPr/>
        </p:nvSpPr>
        <p:spPr>
          <a:xfrm>
            <a:off x="577202" y="1787481"/>
            <a:ext cx="11231339" cy="2434565"/>
          </a:xfrm>
          <a:prstGeom prst="rect">
            <a:avLst/>
          </a:prstGeom>
          <a:noFill/>
          <a:ln>
            <a:noFill/>
          </a:ln>
        </p:spPr>
        <p:txBody>
          <a:bodyPr spcFirstLastPara="1" wrap="square" lIns="91425" tIns="91425" rIns="91425" bIns="91425" anchor="ctr" anchorCtr="0">
            <a:noAutofit/>
          </a:bodyPr>
          <a:lstStyle/>
          <a:p>
            <a:pPr marL="0" lvl="0" indent="0" algn="l" rtl="0">
              <a:spcBef>
                <a:spcPts val="1400"/>
              </a:spcBef>
              <a:spcAft>
                <a:spcPts val="0"/>
              </a:spcAft>
              <a:buNone/>
            </a:pPr>
            <a:r>
              <a:rPr lang="en-US" sz="2400" dirty="0">
                <a:latin typeface="Times New Roman"/>
                <a:ea typeface="Times New Roman"/>
                <a:cs typeface="Times New Roman"/>
                <a:sym typeface="Times New Roman"/>
              </a:rPr>
              <a:t>The scale operator performs a geometric transformation which can be used to shrink or zoom the size of an image (or part of an image). Image reduction, commonly known as </a:t>
            </a:r>
            <a:r>
              <a:rPr lang="en-US" sz="2400" i="1" dirty="0">
                <a:latin typeface="Times New Roman"/>
                <a:ea typeface="Times New Roman"/>
                <a:cs typeface="Times New Roman"/>
                <a:sym typeface="Times New Roman"/>
              </a:rPr>
              <a:t>subsampling</a:t>
            </a:r>
            <a:r>
              <a:rPr lang="en-US" sz="2400" dirty="0">
                <a:latin typeface="Times New Roman"/>
                <a:ea typeface="Times New Roman"/>
                <a:cs typeface="Times New Roman"/>
                <a:sym typeface="Times New Roman"/>
              </a:rPr>
              <a:t>, is performed by replacement (of a group of by pixel values one arbitrarily chosen pixel value from within this group) or by </a:t>
            </a:r>
            <a:r>
              <a:rPr lang="en-US" sz="2400" i="1" dirty="0">
                <a:latin typeface="Times New Roman"/>
                <a:ea typeface="Times New Roman"/>
                <a:cs typeface="Times New Roman"/>
                <a:sym typeface="Times New Roman"/>
              </a:rPr>
              <a:t>interpolating</a:t>
            </a:r>
            <a:r>
              <a:rPr lang="en-US" sz="2400" dirty="0">
                <a:latin typeface="Times New Roman"/>
                <a:ea typeface="Times New Roman"/>
                <a:cs typeface="Times New Roman"/>
                <a:sym typeface="Times New Roman"/>
              </a:rPr>
              <a:t> between pixel values in a local neighborhoods.</a:t>
            </a:r>
          </a:p>
          <a:p>
            <a:pPr marL="0" lvl="0" indent="0" algn="l" rtl="0">
              <a:spcBef>
                <a:spcPts val="1400"/>
              </a:spcBef>
              <a:spcAft>
                <a:spcPts val="0"/>
              </a:spcAft>
              <a:buNone/>
            </a:pPr>
            <a:r>
              <a:rPr lang="en-US" sz="2400" dirty="0">
                <a:solidFill>
                  <a:schemeClr val="dk1"/>
                </a:solidFill>
                <a:latin typeface="Times New Roman"/>
                <a:ea typeface="Times New Roman"/>
                <a:cs typeface="Times New Roman"/>
                <a:sym typeface="Times New Roman"/>
              </a:rPr>
              <a:t>Image zooming is achieved by </a:t>
            </a:r>
            <a:r>
              <a:rPr lang="en-US" sz="2400" i="1" dirty="0">
                <a:solidFill>
                  <a:schemeClr val="dk1"/>
                </a:solidFill>
                <a:latin typeface="Times New Roman"/>
                <a:ea typeface="Times New Roman"/>
                <a:cs typeface="Times New Roman"/>
                <a:sym typeface="Times New Roman"/>
              </a:rPr>
              <a:t>pixel replication</a:t>
            </a:r>
            <a:r>
              <a:rPr lang="en-US" sz="2400" dirty="0">
                <a:solidFill>
                  <a:schemeClr val="dk1"/>
                </a:solidFill>
                <a:latin typeface="Times New Roman"/>
                <a:ea typeface="Times New Roman"/>
                <a:cs typeface="Times New Roman"/>
                <a:sym typeface="Times New Roman"/>
              </a:rPr>
              <a:t> or by interpolation. Scaling is used to change the visual appearance of an image, to alter the quantity of information stored in a scene representation, or as a low-level preprocessor in multi-stage image processing chain which operates on features of a particular scale. Scaling is a special case of </a:t>
            </a:r>
            <a:r>
              <a:rPr lang="en-US" sz="2400" b="1" dirty="0">
                <a:solidFill>
                  <a:schemeClr val="dk1"/>
                </a:solidFill>
                <a:latin typeface="Times New Roman"/>
                <a:ea typeface="Times New Roman"/>
                <a:cs typeface="Times New Roman"/>
                <a:sym typeface="Times New Roman"/>
              </a:rPr>
              <a:t>affine transformation.</a:t>
            </a:r>
            <a:endParaRPr lang="en-US" sz="2400" dirty="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1b5fb1d8a1_3_155"/>
          <p:cNvSpPr txBox="1">
            <a:spLocks noGrp="1"/>
          </p:cNvSpPr>
          <p:nvPr>
            <p:ph type="title"/>
          </p:nvPr>
        </p:nvSpPr>
        <p:spPr>
          <a:xfrm>
            <a:off x="1143000" y="642594"/>
            <a:ext cx="10058400" cy="1371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BEFORE                         AFTER</a:t>
            </a:r>
            <a:endParaRPr/>
          </a:p>
        </p:txBody>
      </p:sp>
      <p:pic>
        <p:nvPicPr>
          <p:cNvPr id="362" name="Google Shape;362;g11b5fb1d8a1_3_155"/>
          <p:cNvPicPr preferRelativeResize="0"/>
          <p:nvPr/>
        </p:nvPicPr>
        <p:blipFill>
          <a:blip r:embed="rId3">
            <a:alphaModFix/>
          </a:blip>
          <a:stretch>
            <a:fillRect/>
          </a:stretch>
        </p:blipFill>
        <p:spPr>
          <a:xfrm>
            <a:off x="1239650" y="2598700"/>
            <a:ext cx="5252225" cy="3277975"/>
          </a:xfrm>
          <a:prstGeom prst="rect">
            <a:avLst/>
          </a:prstGeom>
          <a:noFill/>
          <a:ln>
            <a:noFill/>
          </a:ln>
        </p:spPr>
      </p:pic>
      <p:pic>
        <p:nvPicPr>
          <p:cNvPr id="363" name="Google Shape;363;g11b5fb1d8a1_3_155"/>
          <p:cNvPicPr preferRelativeResize="0"/>
          <p:nvPr/>
        </p:nvPicPr>
        <p:blipFill>
          <a:blip r:embed="rId4">
            <a:alphaModFix/>
          </a:blip>
          <a:stretch>
            <a:fillRect/>
          </a:stretch>
        </p:blipFill>
        <p:spPr>
          <a:xfrm>
            <a:off x="7438800" y="3368362"/>
            <a:ext cx="2785825" cy="173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1b5ead18a0_3_6"/>
          <p:cNvSpPr txBox="1">
            <a:spLocks noGrp="1"/>
          </p:cNvSpPr>
          <p:nvPr>
            <p:ph type="title"/>
          </p:nvPr>
        </p:nvSpPr>
        <p:spPr>
          <a:xfrm>
            <a:off x="1066800" y="642594"/>
            <a:ext cx="10058400" cy="1371600"/>
          </a:xfrm>
          <a:prstGeom prst="rect">
            <a:avLst/>
          </a:prstGeom>
          <a:solidFill>
            <a:schemeClr val="lt2"/>
          </a:solidFill>
          <a:ln>
            <a:noFill/>
          </a:ln>
        </p:spPr>
        <p:txBody>
          <a:bodyPr spcFirstLastPara="1" wrap="square" lIns="91425" tIns="45700" rIns="91425" bIns="45700" anchor="ctr" anchorCtr="0">
            <a:noAutofit/>
          </a:bodyPr>
          <a:lstStyle/>
          <a:p>
            <a:pPr marL="0" lvl="0" indent="0" algn="l" rtl="0">
              <a:lnSpc>
                <a:spcPct val="83000"/>
              </a:lnSpc>
              <a:spcBef>
                <a:spcPts val="0"/>
              </a:spcBef>
              <a:spcAft>
                <a:spcPts val="0"/>
              </a:spcAft>
              <a:buSzPts val="7200"/>
              <a:buNone/>
            </a:pPr>
            <a:endParaRPr sz="2800">
              <a:solidFill>
                <a:srgbClr val="212529"/>
              </a:solidFill>
              <a:highlight>
                <a:srgbClr val="FFFFFF"/>
              </a:highlight>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highlight>
                <a:srgbClr val="FFFFFF"/>
              </a:highlight>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highlight>
                <a:srgbClr val="FFFFFF"/>
              </a:highlight>
              <a:latin typeface="Roboto"/>
              <a:ea typeface="Roboto"/>
              <a:cs typeface="Roboto"/>
              <a:sym typeface="Roboto"/>
            </a:endParaRPr>
          </a:p>
          <a:p>
            <a:pPr marL="0" lvl="0" indent="0" algn="l" rtl="0">
              <a:lnSpc>
                <a:spcPct val="83000"/>
              </a:lnSpc>
              <a:spcBef>
                <a:spcPts val="0"/>
              </a:spcBef>
              <a:spcAft>
                <a:spcPts val="0"/>
              </a:spcAft>
              <a:buSzPts val="7200"/>
              <a:buNone/>
            </a:pP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br>
              <a:rPr lang="en-IN" sz="2800">
                <a:solidFill>
                  <a:srgbClr val="212529"/>
                </a:solidFill>
                <a:highlight>
                  <a:srgbClr val="FFFFFF"/>
                </a:highlight>
                <a:latin typeface="Roboto"/>
                <a:ea typeface="Roboto"/>
                <a:cs typeface="Roboto"/>
                <a:sym typeface="Roboto"/>
              </a:rPr>
            </a:br>
            <a:endParaRPr sz="2800">
              <a:solidFill>
                <a:srgbClr val="212529"/>
              </a:solidFill>
              <a:highlight>
                <a:srgbClr val="FFFFFF"/>
              </a:highlight>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-&gt;  Filters are applied to each pixel of the matrix using </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     the filter function</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-&gt;  Filter function - basically matrix addition, subtraction </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     and multiplication</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-&gt; The input of this function can be just a pixel</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-&gt;  </a:t>
            </a:r>
            <a:r>
              <a:rPr lang="en-IN" sz="2800">
                <a:solidFill>
                  <a:srgbClr val="292929"/>
                </a:solidFill>
                <a:latin typeface="Roboto"/>
                <a:ea typeface="Roboto"/>
                <a:cs typeface="Roboto"/>
                <a:sym typeface="Roboto"/>
              </a:rPr>
              <a:t>Each pixel has values from 0–255</a:t>
            </a:r>
            <a:endParaRPr sz="2800">
              <a:solidFill>
                <a:srgbClr val="2929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92929"/>
                </a:solidFill>
                <a:latin typeface="Roboto"/>
                <a:ea typeface="Roboto"/>
                <a:cs typeface="Roboto"/>
                <a:sym typeface="Roboto"/>
              </a:rPr>
              <a:t>-&gt; Different combination of RGB produce different</a:t>
            </a:r>
            <a:endParaRPr sz="2800">
              <a:solidFill>
                <a:srgbClr val="2929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92929"/>
                </a:solidFill>
                <a:latin typeface="Roboto"/>
                <a:ea typeface="Roboto"/>
                <a:cs typeface="Roboto"/>
                <a:sym typeface="Roboto"/>
              </a:rPr>
              <a:t>    Colors - colour filters</a:t>
            </a:r>
            <a:r>
              <a:rPr lang="en-IN" sz="2800">
                <a:solidFill>
                  <a:srgbClr val="212529"/>
                </a:solidFill>
                <a:latin typeface="Roboto"/>
                <a:ea typeface="Roboto"/>
                <a:cs typeface="Roboto"/>
                <a:sym typeface="Roboto"/>
              </a:rPr>
              <a:t> </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-&gt; Photography filters </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highlight>
                <a:srgbClr val="FFFFFF"/>
              </a:highlight>
              <a:latin typeface="Roboto"/>
              <a:ea typeface="Roboto"/>
              <a:cs typeface="Roboto"/>
              <a:sym typeface="Roboto"/>
            </a:endParaRPr>
          </a:p>
          <a:p>
            <a:pPr marL="0" lvl="0" indent="0" algn="l" rtl="0">
              <a:lnSpc>
                <a:spcPct val="83000"/>
              </a:lnSpc>
              <a:spcBef>
                <a:spcPts val="0"/>
              </a:spcBef>
              <a:spcAft>
                <a:spcPts val="0"/>
              </a:spcAft>
              <a:buSzPts val="7200"/>
              <a:buNone/>
            </a:pPr>
            <a:endParaRPr sz="2800">
              <a:solidFill>
                <a:srgbClr val="212529"/>
              </a:solidFill>
              <a:highlight>
                <a:srgbClr val="FFFFFF"/>
              </a:highlight>
              <a:latin typeface="Roboto"/>
              <a:ea typeface="Roboto"/>
              <a:cs typeface="Roboto"/>
              <a:sym typeface="Roboto"/>
            </a:endParaRPr>
          </a:p>
        </p:txBody>
      </p:sp>
      <p:sp>
        <p:nvSpPr>
          <p:cNvPr id="125" name="Google Shape;125;g11b5ead18a0_3_6"/>
          <p:cNvSpPr txBox="1">
            <a:spLocks noGrp="1"/>
          </p:cNvSpPr>
          <p:nvPr>
            <p:ph type="body" idx="1"/>
          </p:nvPr>
        </p:nvSpPr>
        <p:spPr>
          <a:xfrm>
            <a:off x="974825" y="2014195"/>
            <a:ext cx="10058400" cy="3931800"/>
          </a:xfrm>
          <a:prstGeom prst="rect">
            <a:avLst/>
          </a:prstGeom>
          <a:noFill/>
          <a:ln>
            <a:noFill/>
          </a:ln>
        </p:spPr>
        <p:txBody>
          <a:bodyPr spcFirstLastPara="1" wrap="square" lIns="91425" tIns="45700" rIns="91425" bIns="45700" anchor="t" anchorCtr="0">
            <a:normAutofit/>
          </a:bodyPr>
          <a:lstStyle/>
          <a:p>
            <a:pPr marL="457200" lvl="0" indent="0" algn="l" rtl="0">
              <a:lnSpc>
                <a:spcPct val="100000"/>
              </a:lnSpc>
              <a:spcBef>
                <a:spcPts val="900"/>
              </a:spcBef>
              <a:spcAft>
                <a:spcPts val="0"/>
              </a:spcAft>
              <a:buNone/>
            </a:pPr>
            <a:r>
              <a:rPr lang="en-I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1b5fb1d8a1_3_164"/>
          <p:cNvSpPr txBox="1">
            <a:spLocks noGrp="1"/>
          </p:cNvSpPr>
          <p:nvPr>
            <p:ph type="title"/>
          </p:nvPr>
        </p:nvSpPr>
        <p:spPr>
          <a:xfrm>
            <a:off x="1066800" y="642597"/>
            <a:ext cx="10058400" cy="50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a:t>                THANK YOU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1b5ead18a0_6_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131" name="Google Shape;131;g11b5ead18a0_6_8"/>
          <p:cNvSpPr txBox="1">
            <a:spLocks noGrp="1"/>
          </p:cNvSpPr>
          <p:nvPr>
            <p:ph type="body" idx="1"/>
          </p:nvPr>
        </p:nvSpPr>
        <p:spPr>
          <a:xfrm>
            <a:off x="1066800" y="2103120"/>
            <a:ext cx="10058400" cy="393192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900"/>
              </a:spcBef>
              <a:spcAft>
                <a:spcPts val="0"/>
              </a:spcAft>
              <a:buSzPts val="1600"/>
              <a:buNone/>
            </a:pPr>
            <a:r>
              <a:rPr lang="en-IN" sz="2400">
                <a:latin typeface="Roboto"/>
                <a:ea typeface="Roboto"/>
                <a:cs typeface="Roboto"/>
                <a:sym typeface="Roboto"/>
              </a:rPr>
              <a:t>BEFORE IMAGE</a:t>
            </a:r>
            <a:r>
              <a:rPr lang="en-IN"/>
              <a:t> </a:t>
            </a:r>
            <a:endParaRPr/>
          </a:p>
        </p:txBody>
      </p:sp>
      <p:pic>
        <p:nvPicPr>
          <p:cNvPr id="132" name="Google Shape;132;g11b5ead18a0_6_8"/>
          <p:cNvPicPr preferRelativeResize="0"/>
          <p:nvPr/>
        </p:nvPicPr>
        <p:blipFill rotWithShape="1">
          <a:blip r:embed="rId3">
            <a:alphaModFix/>
          </a:blip>
          <a:srcRect/>
          <a:stretch/>
        </p:blipFill>
        <p:spPr>
          <a:xfrm>
            <a:off x="3935900" y="2813550"/>
            <a:ext cx="4326273" cy="2422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g11b5ead18a0_6_14"/>
          <p:cNvPicPr preferRelativeResize="0"/>
          <p:nvPr/>
        </p:nvPicPr>
        <p:blipFill rotWithShape="1">
          <a:blip r:embed="rId3">
            <a:alphaModFix/>
          </a:blip>
          <a:srcRect/>
          <a:stretch/>
        </p:blipFill>
        <p:spPr>
          <a:xfrm>
            <a:off x="3183825" y="2200599"/>
            <a:ext cx="2640200" cy="1478500"/>
          </a:xfrm>
          <a:prstGeom prst="rect">
            <a:avLst/>
          </a:prstGeom>
          <a:noFill/>
          <a:ln>
            <a:noFill/>
          </a:ln>
        </p:spPr>
      </p:pic>
      <p:pic>
        <p:nvPicPr>
          <p:cNvPr id="138" name="Google Shape;138;g11b5ead18a0_6_14"/>
          <p:cNvPicPr preferRelativeResize="0"/>
          <p:nvPr/>
        </p:nvPicPr>
        <p:blipFill rotWithShape="1">
          <a:blip r:embed="rId4">
            <a:alphaModFix/>
          </a:blip>
          <a:srcRect/>
          <a:stretch/>
        </p:blipFill>
        <p:spPr>
          <a:xfrm>
            <a:off x="7407975" y="2200600"/>
            <a:ext cx="2640200" cy="1478500"/>
          </a:xfrm>
          <a:prstGeom prst="rect">
            <a:avLst/>
          </a:prstGeom>
          <a:noFill/>
          <a:ln>
            <a:noFill/>
          </a:ln>
        </p:spPr>
      </p:pic>
      <p:pic>
        <p:nvPicPr>
          <p:cNvPr id="139" name="Google Shape;139;g11b5ead18a0_6_14"/>
          <p:cNvPicPr preferRelativeResize="0"/>
          <p:nvPr/>
        </p:nvPicPr>
        <p:blipFill rotWithShape="1">
          <a:blip r:embed="rId5">
            <a:alphaModFix/>
          </a:blip>
          <a:srcRect/>
          <a:stretch/>
        </p:blipFill>
        <p:spPr>
          <a:xfrm>
            <a:off x="1717800" y="3890275"/>
            <a:ext cx="2640200" cy="1478512"/>
          </a:xfrm>
          <a:prstGeom prst="rect">
            <a:avLst/>
          </a:prstGeom>
          <a:noFill/>
          <a:ln>
            <a:noFill/>
          </a:ln>
        </p:spPr>
      </p:pic>
      <p:pic>
        <p:nvPicPr>
          <p:cNvPr id="140" name="Google Shape;140;g11b5ead18a0_6_14"/>
          <p:cNvPicPr preferRelativeResize="0"/>
          <p:nvPr/>
        </p:nvPicPr>
        <p:blipFill rotWithShape="1">
          <a:blip r:embed="rId6">
            <a:alphaModFix/>
          </a:blip>
          <a:srcRect/>
          <a:stretch/>
        </p:blipFill>
        <p:spPr>
          <a:xfrm>
            <a:off x="5618925" y="3890275"/>
            <a:ext cx="2640200" cy="1478500"/>
          </a:xfrm>
          <a:prstGeom prst="rect">
            <a:avLst/>
          </a:prstGeom>
          <a:noFill/>
          <a:ln>
            <a:noFill/>
          </a:ln>
        </p:spPr>
      </p:pic>
      <p:sp>
        <p:nvSpPr>
          <p:cNvPr id="141" name="Google Shape;141;g11b5ead18a0_6_14"/>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1b5ead18a0_6_23"/>
          <p:cNvSpPr txBox="1">
            <a:spLocks noGrp="1"/>
          </p:cNvSpPr>
          <p:nvPr>
            <p:ph type="title"/>
          </p:nvPr>
        </p:nvSpPr>
        <p:spPr>
          <a:xfrm>
            <a:off x="1563623" y="2094309"/>
            <a:ext cx="9070800" cy="2587800"/>
          </a:xfrm>
          <a:prstGeom prst="rect">
            <a:avLst/>
          </a:prstGeom>
          <a:noFill/>
          <a:ln>
            <a:noFill/>
          </a:ln>
        </p:spPr>
        <p:txBody>
          <a:bodyPr spcFirstLastPara="1" wrap="square" lIns="91425" tIns="45700" rIns="91425" bIns="45700" anchor="ctr" anchorCtr="0">
            <a:noAutofit/>
          </a:bodyPr>
          <a:lstStyle/>
          <a:p>
            <a:pPr marL="0" lvl="0" indent="0" algn="ctr" rtl="0">
              <a:lnSpc>
                <a:spcPct val="83000"/>
              </a:lnSpc>
              <a:spcBef>
                <a:spcPts val="0"/>
              </a:spcBef>
              <a:spcAft>
                <a:spcPts val="0"/>
              </a:spcAft>
              <a:buSzPts val="7200"/>
              <a:buNone/>
            </a:pPr>
            <a:r>
              <a:rPr lang="en-IN" sz="4800"/>
              <a:t>GRAYSCALING</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1b5ead18a0_6_28"/>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Autofit/>
          </a:bodyPr>
          <a:lstStyle/>
          <a:p>
            <a:pPr marL="0" lvl="0" indent="0" algn="l" rtl="0">
              <a:lnSpc>
                <a:spcPct val="83000"/>
              </a:lnSpc>
              <a:spcBef>
                <a:spcPts val="0"/>
              </a:spcBef>
              <a:spcAft>
                <a:spcPts val="0"/>
              </a:spcAft>
              <a:buSzPts val="7200"/>
              <a:buNone/>
            </a:pP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r>
              <a:rPr lang="en-IN" sz="2800">
                <a:latin typeface="Roboto"/>
                <a:ea typeface="Roboto"/>
                <a:cs typeface="Roboto"/>
                <a:sym typeface="Roboto"/>
              </a:rPr>
              <a:t> </a:t>
            </a: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br>
              <a:rPr lang="en-IN" sz="2800">
                <a:latin typeface="Roboto"/>
                <a:ea typeface="Roboto"/>
                <a:cs typeface="Roboto"/>
                <a:sym typeface="Roboto"/>
              </a:rPr>
            </a:br>
            <a:r>
              <a:rPr lang="en-IN" sz="2800">
                <a:latin typeface="Roboto"/>
                <a:ea typeface="Roboto"/>
                <a:cs typeface="Roboto"/>
                <a:sym typeface="Roboto"/>
              </a:rPr>
              <a:t>-&gt;</a:t>
            </a:r>
            <a:r>
              <a:rPr lang="en-IN" sz="2800">
                <a:solidFill>
                  <a:srgbClr val="212529"/>
                </a:solidFill>
                <a:latin typeface="Roboto"/>
                <a:ea typeface="Roboto"/>
                <a:cs typeface="Roboto"/>
                <a:sym typeface="Roboto"/>
              </a:rPr>
              <a:t>The components of each new pixel- obtained by    </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rgbClr val="212529"/>
                </a:solidFill>
                <a:latin typeface="Roboto"/>
                <a:ea typeface="Roboto"/>
                <a:cs typeface="Roboto"/>
                <a:sym typeface="Roboto"/>
              </a:rPr>
              <a:t>    calculating the average of the three components</a:t>
            </a:r>
            <a:endParaRPr sz="2800">
              <a:solidFill>
                <a:srgbClr val="212529"/>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latin typeface="Roboto"/>
                <a:ea typeface="Roboto"/>
                <a:cs typeface="Roboto"/>
                <a:sym typeface="Roboto"/>
              </a:rPr>
              <a:t>-&gt; </a:t>
            </a:r>
            <a:r>
              <a:rPr lang="en-IN" sz="2800">
                <a:solidFill>
                  <a:schemeClr val="dk1"/>
                </a:solidFill>
                <a:latin typeface="Roboto"/>
                <a:ea typeface="Roboto"/>
                <a:cs typeface="Roboto"/>
                <a:sym typeface="Roboto"/>
              </a:rPr>
              <a:t>Value of each pixel represents only the intensity</a:t>
            </a:r>
            <a:endParaRPr sz="2800">
              <a:solidFill>
                <a:schemeClr val="dk1"/>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chemeClr val="dk1"/>
                </a:solidFill>
                <a:latin typeface="Roboto"/>
                <a:ea typeface="Roboto"/>
                <a:cs typeface="Roboto"/>
                <a:sym typeface="Roboto"/>
              </a:rPr>
              <a:t>     information of the light.</a:t>
            </a:r>
            <a:endParaRPr sz="2800">
              <a:solidFill>
                <a:schemeClr val="dk1"/>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chemeClr val="dk1"/>
                </a:solidFill>
                <a:latin typeface="Roboto"/>
                <a:ea typeface="Roboto"/>
                <a:cs typeface="Roboto"/>
                <a:sym typeface="Roboto"/>
              </a:rPr>
              <a:t>-&gt; Such images typically display only the darkest black </a:t>
            </a:r>
            <a:endParaRPr sz="2800">
              <a:solidFill>
                <a:schemeClr val="dk1"/>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chemeClr val="dk1"/>
                </a:solidFill>
                <a:latin typeface="Roboto"/>
                <a:ea typeface="Roboto"/>
                <a:cs typeface="Roboto"/>
                <a:sym typeface="Roboto"/>
              </a:rPr>
              <a:t>     to the brightest white.</a:t>
            </a:r>
            <a:endParaRPr sz="2800">
              <a:solidFill>
                <a:schemeClr val="dk1"/>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chemeClr val="dk1"/>
                </a:solidFill>
                <a:latin typeface="Roboto"/>
                <a:ea typeface="Roboto"/>
                <a:cs typeface="Roboto"/>
                <a:sym typeface="Roboto"/>
              </a:rPr>
              <a:t>-&gt; Image contains only black, white, and gray colors, in </a:t>
            </a:r>
            <a:endParaRPr sz="2800">
              <a:solidFill>
                <a:schemeClr val="dk1"/>
              </a:solidFill>
              <a:latin typeface="Roboto"/>
              <a:ea typeface="Roboto"/>
              <a:cs typeface="Roboto"/>
              <a:sym typeface="Roboto"/>
            </a:endParaRPr>
          </a:p>
          <a:p>
            <a:pPr marL="0" lvl="0" indent="0" algn="l" rtl="0">
              <a:lnSpc>
                <a:spcPct val="83000"/>
              </a:lnSpc>
              <a:spcBef>
                <a:spcPts val="0"/>
              </a:spcBef>
              <a:spcAft>
                <a:spcPts val="0"/>
              </a:spcAft>
              <a:buSzPts val="7200"/>
              <a:buNone/>
            </a:pPr>
            <a:r>
              <a:rPr lang="en-IN" sz="2800">
                <a:solidFill>
                  <a:schemeClr val="dk1"/>
                </a:solidFill>
                <a:latin typeface="Roboto"/>
                <a:ea typeface="Roboto"/>
                <a:cs typeface="Roboto"/>
                <a:sym typeface="Roboto"/>
              </a:rPr>
              <a:t>    which gray has multiple levels.</a:t>
            </a:r>
            <a:r>
              <a:rPr lang="en-IN" sz="2800">
                <a:latin typeface="Roboto"/>
                <a:ea typeface="Roboto"/>
                <a:cs typeface="Roboto"/>
                <a:sym typeface="Roboto"/>
              </a:rPr>
              <a:t> </a:t>
            </a:r>
            <a:endParaRPr sz="2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b5ead18a0_9_1"/>
          <p:cNvSpPr txBox="1">
            <a:spLocks noGrp="1"/>
          </p:cNvSpPr>
          <p:nvPr>
            <p:ph type="title"/>
          </p:nvPr>
        </p:nvSpPr>
        <p:spPr>
          <a:xfrm>
            <a:off x="1066800" y="642594"/>
            <a:ext cx="10058400" cy="1371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1800"/>
              <a:buNone/>
            </a:pPr>
            <a:r>
              <a:rPr lang="en-IN"/>
              <a:t> </a:t>
            </a:r>
            <a:endParaRPr/>
          </a:p>
        </p:txBody>
      </p:sp>
      <p:sp>
        <p:nvSpPr>
          <p:cNvPr id="157" name="Google Shape;157;g11b5ead18a0_9_1"/>
          <p:cNvSpPr txBox="1">
            <a:spLocks noGrp="1"/>
          </p:cNvSpPr>
          <p:nvPr>
            <p:ph type="body" idx="1"/>
          </p:nvPr>
        </p:nvSpPr>
        <p:spPr>
          <a:xfrm>
            <a:off x="1066800" y="1431600"/>
            <a:ext cx="10058400" cy="460344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900"/>
              </a:spcBef>
              <a:spcAft>
                <a:spcPts val="0"/>
              </a:spcAft>
              <a:buSzPts val="1600"/>
              <a:buNone/>
            </a:pPr>
            <a:r>
              <a:rPr lang="en-IN" sz="2900" dirty="0"/>
              <a:t>BEFORE AND AFTER IMAGE</a:t>
            </a:r>
          </a:p>
          <a:p>
            <a:pPr marL="0" lvl="0" indent="0" algn="ctr" rtl="0">
              <a:lnSpc>
                <a:spcPct val="100000"/>
              </a:lnSpc>
              <a:spcBef>
                <a:spcPts val="900"/>
              </a:spcBef>
              <a:spcAft>
                <a:spcPts val="0"/>
              </a:spcAft>
              <a:buSzPts val="1600"/>
              <a:buNone/>
            </a:pPr>
            <a:endParaRPr sz="2900" dirty="0"/>
          </a:p>
        </p:txBody>
      </p:sp>
      <p:pic>
        <p:nvPicPr>
          <p:cNvPr id="158" name="Google Shape;158;g11b5ead18a0_9_1"/>
          <p:cNvPicPr preferRelativeResize="0"/>
          <p:nvPr/>
        </p:nvPicPr>
        <p:blipFill rotWithShape="1">
          <a:blip r:embed="rId3">
            <a:alphaModFix/>
          </a:blip>
          <a:srcRect/>
          <a:stretch/>
        </p:blipFill>
        <p:spPr>
          <a:xfrm>
            <a:off x="4016743" y="2636400"/>
            <a:ext cx="3785707" cy="2790000"/>
          </a:xfrm>
          <a:prstGeom prst="rect">
            <a:avLst/>
          </a:prstGeom>
          <a:noFill/>
          <a:ln>
            <a:noFill/>
          </a:ln>
        </p:spPr>
      </p:pic>
    </p:spTree>
  </p:cSld>
  <p:clrMapOvr>
    <a:masterClrMapping/>
  </p:clrMapOvr>
</p:sld>
</file>

<file path=ppt/theme/theme1.xml><?xml version="1.0" encoding="utf-8"?>
<a:theme xmlns:a="http://schemas.openxmlformats.org/drawingml/2006/main" name="Savon">
  <a:themeElements>
    <a:clrScheme name="Savon">
      <a:dk1>
        <a:srgbClr val="000000"/>
      </a:dk1>
      <a:lt1>
        <a:srgbClr val="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1500</Words>
  <Application>Microsoft Office PowerPoint</Application>
  <PresentationFormat>Widescreen</PresentationFormat>
  <Paragraphs>177</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Roboto</vt:lpstr>
      <vt:lpstr>Garamond</vt:lpstr>
      <vt:lpstr>Century Gothic</vt:lpstr>
      <vt:lpstr>Times New Roman</vt:lpstr>
      <vt:lpstr>Arial</vt:lpstr>
      <vt:lpstr>Savon</vt:lpstr>
      <vt:lpstr>IMAGE PROCESSING</vt:lpstr>
      <vt:lpstr>Introduction</vt:lpstr>
      <vt:lpstr>SHADES TINTS AND HUES</vt:lpstr>
      <vt:lpstr>                 -&gt;  Filters are applied to each pixel of the matrix using       the filter function -&gt;  Filter function - basically matrix addition, subtraction       and multiplication -&gt; The input of this function can be just a pixel -&gt;  Each pixel has values from 0–255 -&gt; Different combination of RGB produce different     Colors - colour filters  -&gt; Photography filters    </vt:lpstr>
      <vt:lpstr> </vt:lpstr>
      <vt:lpstr> </vt:lpstr>
      <vt:lpstr>GRAYSCALING</vt:lpstr>
      <vt:lpstr>               -&gt;The components of each new pixel- obtained by         calculating the average of the three components -&gt; Value of each pixel represents only the intensity      information of the light. -&gt; Such images typically display only the darkest black       to the brightest white. -&gt; Image contains only black, white, and gray colors, in      which gray has multiple levels. </vt:lpstr>
      <vt:lpstr> </vt:lpstr>
      <vt:lpstr>IMAGE RECONSTRUCTION USING SVD</vt:lpstr>
      <vt:lpstr> </vt:lpstr>
      <vt:lpstr> </vt:lpstr>
      <vt:lpstr> </vt:lpstr>
      <vt:lpstr>SHEARING</vt:lpstr>
      <vt:lpstr>PowerPoint Presentation</vt:lpstr>
      <vt:lpstr> </vt:lpstr>
      <vt:lpstr>LINEAR FILTER</vt:lpstr>
      <vt:lpstr>Linear Filter: Introduction</vt:lpstr>
      <vt:lpstr>Linear Filter: Working</vt:lpstr>
      <vt:lpstr>Linear Filter: Input and Output</vt:lpstr>
      <vt:lpstr>RESIZING</vt:lpstr>
      <vt:lpstr>Resizing an Image: Introduction</vt:lpstr>
      <vt:lpstr>Resizing an Image: Working</vt:lpstr>
      <vt:lpstr>Resizing an Image: Input and Output</vt:lpstr>
      <vt:lpstr>ROTATION</vt:lpstr>
      <vt:lpstr> Rotation : Introduction</vt:lpstr>
      <vt:lpstr>PowerPoint Presentation</vt:lpstr>
      <vt:lpstr>PowerPoint Presentation</vt:lpstr>
      <vt:lpstr>GAUSSIAN FILTER</vt:lpstr>
      <vt:lpstr>PowerPoint Presentation</vt:lpstr>
      <vt:lpstr>PowerPoint Presentation</vt:lpstr>
      <vt:lpstr> </vt:lpstr>
      <vt:lpstr> MEDIAN FILTER</vt:lpstr>
      <vt:lpstr>MEDIAN FILTER</vt:lpstr>
      <vt:lpstr>Working of Median Filter: </vt:lpstr>
      <vt:lpstr>BEFORE APPLYING FILTER:</vt:lpstr>
      <vt:lpstr>BEFORE                    AFTER</vt:lpstr>
      <vt:lpstr>Scaling Transformations:</vt:lpstr>
      <vt:lpstr>BEFORE                         AFTER</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dc:title>
  <dc:creator>Ankita Sahoo</dc:creator>
  <cp:lastModifiedBy>Ankita Sahoo</cp:lastModifiedBy>
  <cp:revision>2</cp:revision>
  <dcterms:created xsi:type="dcterms:W3CDTF">2022-04-26T11:23:25Z</dcterms:created>
  <dcterms:modified xsi:type="dcterms:W3CDTF">2023-01-18T06:18:14Z</dcterms:modified>
</cp:coreProperties>
</file>